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6"/>
  </p:notesMasterIdLst>
  <p:sldIdLst>
    <p:sldId id="256" r:id="rId2"/>
    <p:sldId id="290" r:id="rId3"/>
    <p:sldId id="289" r:id="rId4"/>
    <p:sldId id="266" r:id="rId5"/>
    <p:sldId id="259" r:id="rId6"/>
    <p:sldId id="291" r:id="rId7"/>
    <p:sldId id="287" r:id="rId8"/>
    <p:sldId id="257" r:id="rId9"/>
    <p:sldId id="262" r:id="rId10"/>
    <p:sldId id="263" r:id="rId11"/>
    <p:sldId id="280" r:id="rId12"/>
    <p:sldId id="279" r:id="rId13"/>
    <p:sldId id="264" r:id="rId14"/>
    <p:sldId id="284" r:id="rId15"/>
    <p:sldId id="265" r:id="rId16"/>
    <p:sldId id="286" r:id="rId17"/>
    <p:sldId id="267" r:id="rId18"/>
    <p:sldId id="268" r:id="rId19"/>
    <p:sldId id="269" r:id="rId20"/>
    <p:sldId id="271" r:id="rId21"/>
    <p:sldId id="293" r:id="rId22"/>
    <p:sldId id="261" r:id="rId23"/>
    <p:sldId id="272" r:id="rId24"/>
    <p:sldId id="273" r:id="rId25"/>
    <p:sldId id="274" r:id="rId26"/>
    <p:sldId id="278" r:id="rId27"/>
    <p:sldId id="282" r:id="rId28"/>
    <p:sldId id="298" r:id="rId29"/>
    <p:sldId id="300" r:id="rId30"/>
    <p:sldId id="295" r:id="rId31"/>
    <p:sldId id="294" r:id="rId32"/>
    <p:sldId id="260" r:id="rId33"/>
    <p:sldId id="297" r:id="rId34"/>
    <p:sldId id="285" r:id="rId3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220" autoAdjust="0"/>
  </p:normalViewPr>
  <p:slideViewPr>
    <p:cSldViewPr snapToGrid="0">
      <p:cViewPr varScale="1">
        <p:scale>
          <a:sx n="97" d="100"/>
          <a:sy n="97" d="100"/>
        </p:scale>
        <p:origin x="288"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315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8AF21-FAFD-475C-83A6-76655BCA22DC}" type="doc">
      <dgm:prSet loTypeId="urn:microsoft.com/office/officeart/2016/7/layout/VerticalHollowActionList" loCatId="List" qsTypeId="urn:microsoft.com/office/officeart/2005/8/quickstyle/simple4" qsCatId="simple" csTypeId="urn:microsoft.com/office/officeart/2005/8/colors/colorful5" csCatId="colorful"/>
      <dgm:spPr/>
      <dgm:t>
        <a:bodyPr/>
        <a:lstStyle/>
        <a:p>
          <a:endParaRPr lang="en-US"/>
        </a:p>
      </dgm:t>
    </dgm:pt>
    <dgm:pt modelId="{C7B246B2-6B29-4FA5-8916-251A852B908C}">
      <dgm:prSet/>
      <dgm:spPr/>
      <dgm:t>
        <a:bodyPr/>
        <a:lstStyle/>
        <a:p>
          <a:r>
            <a:rPr lang="en-US"/>
            <a:t>Write down</a:t>
          </a:r>
        </a:p>
      </dgm:t>
    </dgm:pt>
    <dgm:pt modelId="{194AA2D6-9E63-4A31-A94D-A4742EA0DF1F}" type="parTrans" cxnId="{129C16BD-7D3D-48F3-BE9B-85ED08BE4DCA}">
      <dgm:prSet/>
      <dgm:spPr/>
      <dgm:t>
        <a:bodyPr/>
        <a:lstStyle/>
        <a:p>
          <a:endParaRPr lang="en-US"/>
        </a:p>
      </dgm:t>
    </dgm:pt>
    <dgm:pt modelId="{A7B2886F-7256-4E21-A2BF-82C5AA727B67}" type="sibTrans" cxnId="{129C16BD-7D3D-48F3-BE9B-85ED08BE4DCA}">
      <dgm:prSet/>
      <dgm:spPr/>
      <dgm:t>
        <a:bodyPr/>
        <a:lstStyle/>
        <a:p>
          <a:endParaRPr lang="en-US"/>
        </a:p>
      </dgm:t>
    </dgm:pt>
    <dgm:pt modelId="{3A599D68-4DCC-4E15-A4AA-8B11EC884199}">
      <dgm:prSet/>
      <dgm:spPr/>
      <dgm:t>
        <a:bodyPr/>
        <a:lstStyle/>
        <a:p>
          <a:r>
            <a:rPr lang="en-US"/>
            <a:t>Write down your wishes for a green funeral, including</a:t>
          </a:r>
        </a:p>
      </dgm:t>
    </dgm:pt>
    <dgm:pt modelId="{D9BE0638-ED76-4F85-9512-E78B59DF5F9B}" type="parTrans" cxnId="{CF310615-BF5C-47D2-9063-92C3374CFA97}">
      <dgm:prSet/>
      <dgm:spPr/>
      <dgm:t>
        <a:bodyPr/>
        <a:lstStyle/>
        <a:p>
          <a:endParaRPr lang="en-US"/>
        </a:p>
      </dgm:t>
    </dgm:pt>
    <dgm:pt modelId="{5B37CC74-16D4-4F78-B3D6-699798BCA680}" type="sibTrans" cxnId="{CF310615-BF5C-47D2-9063-92C3374CFA97}">
      <dgm:prSet/>
      <dgm:spPr/>
      <dgm:t>
        <a:bodyPr/>
        <a:lstStyle/>
        <a:p>
          <a:endParaRPr lang="en-US"/>
        </a:p>
      </dgm:t>
    </dgm:pt>
    <dgm:pt modelId="{820C1964-A0C0-45EA-AD2E-8362BD957765}">
      <dgm:prSet/>
      <dgm:spPr/>
      <dgm:t>
        <a:bodyPr/>
        <a:lstStyle/>
        <a:p>
          <a:r>
            <a:rPr lang="en-US"/>
            <a:t>Where you want to be buried</a:t>
          </a:r>
        </a:p>
      </dgm:t>
    </dgm:pt>
    <dgm:pt modelId="{E5E6EA73-BFDC-471A-B9A1-688DC59DDFAC}" type="parTrans" cxnId="{AAB70AA5-73B8-4502-9926-FE01337881CD}">
      <dgm:prSet/>
      <dgm:spPr/>
      <dgm:t>
        <a:bodyPr/>
        <a:lstStyle/>
        <a:p>
          <a:endParaRPr lang="en-US"/>
        </a:p>
      </dgm:t>
    </dgm:pt>
    <dgm:pt modelId="{4D68AE0C-61E3-479F-BDC9-4F5917F078CA}" type="sibTrans" cxnId="{AAB70AA5-73B8-4502-9926-FE01337881CD}">
      <dgm:prSet/>
      <dgm:spPr/>
      <dgm:t>
        <a:bodyPr/>
        <a:lstStyle/>
        <a:p>
          <a:endParaRPr lang="en-US"/>
        </a:p>
      </dgm:t>
    </dgm:pt>
    <dgm:pt modelId="{AA674E94-2D98-4420-9DEC-FAB2ED1BEEAC}">
      <dgm:prSet/>
      <dgm:spPr/>
      <dgm:t>
        <a:bodyPr/>
        <a:lstStyle/>
        <a:p>
          <a:r>
            <a:rPr lang="en-US"/>
            <a:t>That you do not want to be embalmed </a:t>
          </a:r>
        </a:p>
      </dgm:t>
    </dgm:pt>
    <dgm:pt modelId="{DD63BD2D-6C8C-486F-933C-551DDF083721}" type="parTrans" cxnId="{BE95D42C-4C4A-49A8-87F7-55B392BAF1E3}">
      <dgm:prSet/>
      <dgm:spPr/>
      <dgm:t>
        <a:bodyPr/>
        <a:lstStyle/>
        <a:p>
          <a:endParaRPr lang="en-US"/>
        </a:p>
      </dgm:t>
    </dgm:pt>
    <dgm:pt modelId="{B1A2BC99-8377-43BE-BA24-2D65D3CBF042}" type="sibTrans" cxnId="{BE95D42C-4C4A-49A8-87F7-55B392BAF1E3}">
      <dgm:prSet/>
      <dgm:spPr/>
      <dgm:t>
        <a:bodyPr/>
        <a:lstStyle/>
        <a:p>
          <a:endParaRPr lang="en-US"/>
        </a:p>
      </dgm:t>
    </dgm:pt>
    <dgm:pt modelId="{F7FF3A2D-9C66-4FA4-AAE0-152D22FB2E8B}">
      <dgm:prSet/>
      <dgm:spPr/>
      <dgm:t>
        <a:bodyPr/>
        <a:lstStyle/>
        <a:p>
          <a:r>
            <a:rPr lang="en-US"/>
            <a:t>What, if anything, you want to be buried in</a:t>
          </a:r>
        </a:p>
      </dgm:t>
    </dgm:pt>
    <dgm:pt modelId="{8C66929C-929D-4104-BD39-0C5BD106F634}" type="parTrans" cxnId="{F477946B-3A4F-459C-8C5C-BEBE4AA29A30}">
      <dgm:prSet/>
      <dgm:spPr/>
      <dgm:t>
        <a:bodyPr/>
        <a:lstStyle/>
        <a:p>
          <a:endParaRPr lang="en-US"/>
        </a:p>
      </dgm:t>
    </dgm:pt>
    <dgm:pt modelId="{3A3BE34E-45F6-4B9A-A09D-164E623DA60D}" type="sibTrans" cxnId="{F477946B-3A4F-459C-8C5C-BEBE4AA29A30}">
      <dgm:prSet/>
      <dgm:spPr/>
      <dgm:t>
        <a:bodyPr/>
        <a:lstStyle/>
        <a:p>
          <a:endParaRPr lang="en-US"/>
        </a:p>
      </dgm:t>
    </dgm:pt>
    <dgm:pt modelId="{25F983D0-46D0-48B6-AB18-9CCB62FC3546}">
      <dgm:prSet/>
      <dgm:spPr/>
      <dgm:t>
        <a:bodyPr/>
        <a:lstStyle/>
        <a:p>
          <a:r>
            <a:rPr lang="en-US"/>
            <a:t>Make</a:t>
          </a:r>
        </a:p>
      </dgm:t>
    </dgm:pt>
    <dgm:pt modelId="{59608EBB-8CBD-42A0-A944-1326F775835E}" type="parTrans" cxnId="{C801304A-18EA-4276-B866-9C83DBD2B201}">
      <dgm:prSet/>
      <dgm:spPr/>
      <dgm:t>
        <a:bodyPr/>
        <a:lstStyle/>
        <a:p>
          <a:endParaRPr lang="en-US"/>
        </a:p>
      </dgm:t>
    </dgm:pt>
    <dgm:pt modelId="{F923B7D1-00D0-4347-9049-6A5815173646}" type="sibTrans" cxnId="{C801304A-18EA-4276-B866-9C83DBD2B201}">
      <dgm:prSet/>
      <dgm:spPr/>
      <dgm:t>
        <a:bodyPr/>
        <a:lstStyle/>
        <a:p>
          <a:endParaRPr lang="en-US"/>
        </a:p>
      </dgm:t>
    </dgm:pt>
    <dgm:pt modelId="{C2F576B4-41B7-4454-9FB6-351B3F8990FD}">
      <dgm:prSet/>
      <dgm:spPr/>
      <dgm:t>
        <a:bodyPr/>
        <a:lstStyle/>
        <a:p>
          <a:r>
            <a:rPr lang="en-US" dirty="0"/>
            <a:t>Make arrangements with a funeral home in advance</a:t>
          </a:r>
        </a:p>
      </dgm:t>
    </dgm:pt>
    <dgm:pt modelId="{E18CF72C-556B-432D-B11D-15E9C938EBF3}" type="parTrans" cxnId="{BDCE5744-C8E0-4143-B2C0-1087E3FB5D0E}">
      <dgm:prSet/>
      <dgm:spPr/>
      <dgm:t>
        <a:bodyPr/>
        <a:lstStyle/>
        <a:p>
          <a:endParaRPr lang="en-US"/>
        </a:p>
      </dgm:t>
    </dgm:pt>
    <dgm:pt modelId="{C78EF412-A088-4F76-82E7-31D549B31FD9}" type="sibTrans" cxnId="{BDCE5744-C8E0-4143-B2C0-1087E3FB5D0E}">
      <dgm:prSet/>
      <dgm:spPr/>
      <dgm:t>
        <a:bodyPr/>
        <a:lstStyle/>
        <a:p>
          <a:endParaRPr lang="en-US"/>
        </a:p>
      </dgm:t>
    </dgm:pt>
    <dgm:pt modelId="{22F76674-C43A-47D6-B2BD-67253EF0A122}">
      <dgm:prSet/>
      <dgm:spPr/>
      <dgm:t>
        <a:bodyPr/>
        <a:lstStyle/>
        <a:p>
          <a:r>
            <a:rPr lang="en-US"/>
            <a:t>Choose</a:t>
          </a:r>
        </a:p>
      </dgm:t>
    </dgm:pt>
    <dgm:pt modelId="{6EBD1342-FB95-4E03-B246-EB3A96B90DF5}" type="parTrans" cxnId="{77B770E4-240D-48DC-A478-F3AFF109C2C4}">
      <dgm:prSet/>
      <dgm:spPr/>
      <dgm:t>
        <a:bodyPr/>
        <a:lstStyle/>
        <a:p>
          <a:endParaRPr lang="en-US"/>
        </a:p>
      </dgm:t>
    </dgm:pt>
    <dgm:pt modelId="{69586941-642C-419B-AE49-85C6E2261CE5}" type="sibTrans" cxnId="{77B770E4-240D-48DC-A478-F3AFF109C2C4}">
      <dgm:prSet/>
      <dgm:spPr/>
      <dgm:t>
        <a:bodyPr/>
        <a:lstStyle/>
        <a:p>
          <a:endParaRPr lang="en-US"/>
        </a:p>
      </dgm:t>
    </dgm:pt>
    <dgm:pt modelId="{6F6FF00F-D14E-4F22-8F7F-8B84FB6E3640}">
      <dgm:prSet/>
      <dgm:spPr/>
      <dgm:t>
        <a:bodyPr/>
        <a:lstStyle/>
        <a:p>
          <a:r>
            <a:rPr lang="en-US"/>
            <a:t>Choose a cemetery that offers natural burials</a:t>
          </a:r>
        </a:p>
      </dgm:t>
    </dgm:pt>
    <dgm:pt modelId="{3DBD729B-F11F-4016-82C0-CBF1D8B94ED1}" type="parTrans" cxnId="{9F107B00-BCE7-4411-B300-16F4EB1A0C1D}">
      <dgm:prSet/>
      <dgm:spPr/>
      <dgm:t>
        <a:bodyPr/>
        <a:lstStyle/>
        <a:p>
          <a:endParaRPr lang="en-US"/>
        </a:p>
      </dgm:t>
    </dgm:pt>
    <dgm:pt modelId="{38D4CF61-CE87-4115-A98C-0EE3F6CB9729}" type="sibTrans" cxnId="{9F107B00-BCE7-4411-B300-16F4EB1A0C1D}">
      <dgm:prSet/>
      <dgm:spPr/>
      <dgm:t>
        <a:bodyPr/>
        <a:lstStyle/>
        <a:p>
          <a:endParaRPr lang="en-US"/>
        </a:p>
      </dgm:t>
    </dgm:pt>
    <dgm:pt modelId="{B4F95473-DD1A-4AAB-B2DC-286FF438FADC}">
      <dgm:prSet/>
      <dgm:spPr/>
      <dgm:t>
        <a:bodyPr/>
        <a:lstStyle/>
        <a:p>
          <a:r>
            <a:rPr lang="en-US"/>
            <a:t>Share</a:t>
          </a:r>
        </a:p>
      </dgm:t>
    </dgm:pt>
    <dgm:pt modelId="{917B059B-BD85-4D2B-84A3-61FC50E88C10}" type="parTrans" cxnId="{26CF13C7-CBB0-43BD-BF6B-06338F3277D2}">
      <dgm:prSet/>
      <dgm:spPr/>
      <dgm:t>
        <a:bodyPr/>
        <a:lstStyle/>
        <a:p>
          <a:endParaRPr lang="en-US"/>
        </a:p>
      </dgm:t>
    </dgm:pt>
    <dgm:pt modelId="{6B435E80-263D-42A6-8362-5680551D9B03}" type="sibTrans" cxnId="{26CF13C7-CBB0-43BD-BF6B-06338F3277D2}">
      <dgm:prSet/>
      <dgm:spPr/>
      <dgm:t>
        <a:bodyPr/>
        <a:lstStyle/>
        <a:p>
          <a:endParaRPr lang="en-US"/>
        </a:p>
      </dgm:t>
    </dgm:pt>
    <dgm:pt modelId="{C92D142C-2EC0-46E0-80C7-41D6D3AAD43E}">
      <dgm:prSet/>
      <dgm:spPr/>
      <dgm:t>
        <a:bodyPr/>
        <a:lstStyle/>
        <a:p>
          <a:r>
            <a:rPr lang="en-US"/>
            <a:t>Share your plans with your loved ones, executor, and/or attorney.</a:t>
          </a:r>
        </a:p>
      </dgm:t>
    </dgm:pt>
    <dgm:pt modelId="{AE7BB46F-C6CF-4F4E-A1B3-98A1F6A56B8E}" type="parTrans" cxnId="{DD2B0BCA-8ABA-4329-BEAB-511DC941101B}">
      <dgm:prSet/>
      <dgm:spPr/>
      <dgm:t>
        <a:bodyPr/>
        <a:lstStyle/>
        <a:p>
          <a:endParaRPr lang="en-US"/>
        </a:p>
      </dgm:t>
    </dgm:pt>
    <dgm:pt modelId="{2113C5C0-6CC6-4583-8E9F-7E4ACCCCABA0}" type="sibTrans" cxnId="{DD2B0BCA-8ABA-4329-BEAB-511DC941101B}">
      <dgm:prSet/>
      <dgm:spPr/>
      <dgm:t>
        <a:bodyPr/>
        <a:lstStyle/>
        <a:p>
          <a:endParaRPr lang="en-US"/>
        </a:p>
      </dgm:t>
    </dgm:pt>
    <dgm:pt modelId="{26A8F2CA-10AE-4D4E-B8B3-1620DFA4E053}">
      <dgm:prSet/>
      <dgm:spPr/>
      <dgm:t>
        <a:bodyPr/>
        <a:lstStyle/>
        <a:p>
          <a:r>
            <a:rPr lang="en-US"/>
            <a:t>See</a:t>
          </a:r>
        </a:p>
      </dgm:t>
    </dgm:pt>
    <dgm:pt modelId="{8889CBF5-148C-4729-BC95-BCF4E8117726}" type="parTrans" cxnId="{9B0B860D-8E8C-475F-A5AE-5D49486DAF28}">
      <dgm:prSet/>
      <dgm:spPr/>
      <dgm:t>
        <a:bodyPr/>
        <a:lstStyle/>
        <a:p>
          <a:endParaRPr lang="en-US"/>
        </a:p>
      </dgm:t>
    </dgm:pt>
    <dgm:pt modelId="{63257904-BFDB-45B5-BEA4-0E69CD697144}" type="sibTrans" cxnId="{9B0B860D-8E8C-475F-A5AE-5D49486DAF28}">
      <dgm:prSet/>
      <dgm:spPr/>
      <dgm:t>
        <a:bodyPr/>
        <a:lstStyle/>
        <a:p>
          <a:endParaRPr lang="en-US"/>
        </a:p>
      </dgm:t>
    </dgm:pt>
    <dgm:pt modelId="{71A746DD-4B28-4145-BC24-05F982D46E70}">
      <dgm:prSet/>
      <dgm:spPr/>
      <dgm:t>
        <a:bodyPr/>
        <a:lstStyle/>
        <a:p>
          <a:r>
            <a:rPr lang="en-US"/>
            <a:t>For additional resources, see the Green Burial Council website, greenburialcouncil.org</a:t>
          </a:r>
        </a:p>
      </dgm:t>
    </dgm:pt>
    <dgm:pt modelId="{E62DA123-F873-4F91-ACF9-BB5B278F51B2}" type="parTrans" cxnId="{772EF325-EA48-40EB-8EA1-D4A834DD7304}">
      <dgm:prSet/>
      <dgm:spPr/>
      <dgm:t>
        <a:bodyPr/>
        <a:lstStyle/>
        <a:p>
          <a:endParaRPr lang="en-US"/>
        </a:p>
      </dgm:t>
    </dgm:pt>
    <dgm:pt modelId="{A3B7085D-7303-4350-8EF4-14F952BE1819}" type="sibTrans" cxnId="{772EF325-EA48-40EB-8EA1-D4A834DD7304}">
      <dgm:prSet/>
      <dgm:spPr/>
      <dgm:t>
        <a:bodyPr/>
        <a:lstStyle/>
        <a:p>
          <a:endParaRPr lang="en-US"/>
        </a:p>
      </dgm:t>
    </dgm:pt>
    <dgm:pt modelId="{0D4843C6-933E-4FA7-9729-1643BA6EEA20}" type="pres">
      <dgm:prSet presAssocID="{9E48AF21-FAFD-475C-83A6-76655BCA22DC}" presName="Name0" presStyleCnt="0">
        <dgm:presLayoutVars>
          <dgm:dir/>
          <dgm:animLvl val="lvl"/>
          <dgm:resizeHandles val="exact"/>
        </dgm:presLayoutVars>
      </dgm:prSet>
      <dgm:spPr/>
    </dgm:pt>
    <dgm:pt modelId="{3571FA7C-F80E-49FE-8096-B9F478E7C09A}" type="pres">
      <dgm:prSet presAssocID="{C7B246B2-6B29-4FA5-8916-251A852B908C}" presName="linNode" presStyleCnt="0"/>
      <dgm:spPr/>
    </dgm:pt>
    <dgm:pt modelId="{96A43DA7-B550-4EE8-B933-A2CFA1D393E9}" type="pres">
      <dgm:prSet presAssocID="{C7B246B2-6B29-4FA5-8916-251A852B908C}" presName="parentText" presStyleLbl="solidFgAcc1" presStyleIdx="0" presStyleCnt="5">
        <dgm:presLayoutVars>
          <dgm:chMax val="1"/>
          <dgm:bulletEnabled/>
        </dgm:presLayoutVars>
      </dgm:prSet>
      <dgm:spPr/>
    </dgm:pt>
    <dgm:pt modelId="{CDE64871-7B35-4464-BA5B-035BFAC6742F}" type="pres">
      <dgm:prSet presAssocID="{C7B246B2-6B29-4FA5-8916-251A852B908C}" presName="descendantText" presStyleLbl="alignNode1" presStyleIdx="0" presStyleCnt="5">
        <dgm:presLayoutVars>
          <dgm:bulletEnabled/>
        </dgm:presLayoutVars>
      </dgm:prSet>
      <dgm:spPr/>
    </dgm:pt>
    <dgm:pt modelId="{B7DA3BE3-223D-4E39-9B42-C5469CF0B4C0}" type="pres">
      <dgm:prSet presAssocID="{A7B2886F-7256-4E21-A2BF-82C5AA727B67}" presName="sp" presStyleCnt="0"/>
      <dgm:spPr/>
    </dgm:pt>
    <dgm:pt modelId="{550B00CC-56E1-4D2C-AA52-BD1FF3A3E25B}" type="pres">
      <dgm:prSet presAssocID="{25F983D0-46D0-48B6-AB18-9CCB62FC3546}" presName="linNode" presStyleCnt="0"/>
      <dgm:spPr/>
    </dgm:pt>
    <dgm:pt modelId="{5A50A213-ADCB-4213-8DFD-0FFF7C12370B}" type="pres">
      <dgm:prSet presAssocID="{25F983D0-46D0-48B6-AB18-9CCB62FC3546}" presName="parentText" presStyleLbl="solidFgAcc1" presStyleIdx="1" presStyleCnt="5">
        <dgm:presLayoutVars>
          <dgm:chMax val="1"/>
          <dgm:bulletEnabled/>
        </dgm:presLayoutVars>
      </dgm:prSet>
      <dgm:spPr/>
    </dgm:pt>
    <dgm:pt modelId="{0EC7510F-2673-4779-9EAD-BAFE3620F542}" type="pres">
      <dgm:prSet presAssocID="{25F983D0-46D0-48B6-AB18-9CCB62FC3546}" presName="descendantText" presStyleLbl="alignNode1" presStyleIdx="1" presStyleCnt="5">
        <dgm:presLayoutVars>
          <dgm:bulletEnabled/>
        </dgm:presLayoutVars>
      </dgm:prSet>
      <dgm:spPr/>
    </dgm:pt>
    <dgm:pt modelId="{DEC29930-FE1A-4256-A677-46265939E33B}" type="pres">
      <dgm:prSet presAssocID="{F923B7D1-00D0-4347-9049-6A5815173646}" presName="sp" presStyleCnt="0"/>
      <dgm:spPr/>
    </dgm:pt>
    <dgm:pt modelId="{CDD3894D-F91E-4BB0-9DA2-09FEA86C63A3}" type="pres">
      <dgm:prSet presAssocID="{22F76674-C43A-47D6-B2BD-67253EF0A122}" presName="linNode" presStyleCnt="0"/>
      <dgm:spPr/>
    </dgm:pt>
    <dgm:pt modelId="{A38BFCF7-AED6-46C1-BFA0-B353DD49829A}" type="pres">
      <dgm:prSet presAssocID="{22F76674-C43A-47D6-B2BD-67253EF0A122}" presName="parentText" presStyleLbl="solidFgAcc1" presStyleIdx="2" presStyleCnt="5">
        <dgm:presLayoutVars>
          <dgm:chMax val="1"/>
          <dgm:bulletEnabled/>
        </dgm:presLayoutVars>
      </dgm:prSet>
      <dgm:spPr/>
    </dgm:pt>
    <dgm:pt modelId="{6C1B2C15-7B2E-4911-BEB7-D4E8C650FBBD}" type="pres">
      <dgm:prSet presAssocID="{22F76674-C43A-47D6-B2BD-67253EF0A122}" presName="descendantText" presStyleLbl="alignNode1" presStyleIdx="2" presStyleCnt="5">
        <dgm:presLayoutVars>
          <dgm:bulletEnabled/>
        </dgm:presLayoutVars>
      </dgm:prSet>
      <dgm:spPr/>
    </dgm:pt>
    <dgm:pt modelId="{6754200E-7D24-4E13-9D68-8E80EC07DF58}" type="pres">
      <dgm:prSet presAssocID="{69586941-642C-419B-AE49-85C6E2261CE5}" presName="sp" presStyleCnt="0"/>
      <dgm:spPr/>
    </dgm:pt>
    <dgm:pt modelId="{3105A83F-1D24-4253-9154-3F9F8C1C10C8}" type="pres">
      <dgm:prSet presAssocID="{B4F95473-DD1A-4AAB-B2DC-286FF438FADC}" presName="linNode" presStyleCnt="0"/>
      <dgm:spPr/>
    </dgm:pt>
    <dgm:pt modelId="{33499A4E-D0FB-4560-B769-1DF6C03143AE}" type="pres">
      <dgm:prSet presAssocID="{B4F95473-DD1A-4AAB-B2DC-286FF438FADC}" presName="parentText" presStyleLbl="solidFgAcc1" presStyleIdx="3" presStyleCnt="5">
        <dgm:presLayoutVars>
          <dgm:chMax val="1"/>
          <dgm:bulletEnabled/>
        </dgm:presLayoutVars>
      </dgm:prSet>
      <dgm:spPr/>
    </dgm:pt>
    <dgm:pt modelId="{ACAE105B-F74F-48E5-A9D8-586DC4BEF073}" type="pres">
      <dgm:prSet presAssocID="{B4F95473-DD1A-4AAB-B2DC-286FF438FADC}" presName="descendantText" presStyleLbl="alignNode1" presStyleIdx="3" presStyleCnt="5">
        <dgm:presLayoutVars>
          <dgm:bulletEnabled/>
        </dgm:presLayoutVars>
      </dgm:prSet>
      <dgm:spPr/>
    </dgm:pt>
    <dgm:pt modelId="{6EF30389-3493-4346-97AB-074804F891FD}" type="pres">
      <dgm:prSet presAssocID="{6B435E80-263D-42A6-8362-5680551D9B03}" presName="sp" presStyleCnt="0"/>
      <dgm:spPr/>
    </dgm:pt>
    <dgm:pt modelId="{F91E6201-649E-41E5-B448-520CE5AE4801}" type="pres">
      <dgm:prSet presAssocID="{26A8F2CA-10AE-4D4E-B8B3-1620DFA4E053}" presName="linNode" presStyleCnt="0"/>
      <dgm:spPr/>
    </dgm:pt>
    <dgm:pt modelId="{F32FEA1C-AD30-405E-8306-E38BA502544B}" type="pres">
      <dgm:prSet presAssocID="{26A8F2CA-10AE-4D4E-B8B3-1620DFA4E053}" presName="parentText" presStyleLbl="solidFgAcc1" presStyleIdx="4" presStyleCnt="5">
        <dgm:presLayoutVars>
          <dgm:chMax val="1"/>
          <dgm:bulletEnabled/>
        </dgm:presLayoutVars>
      </dgm:prSet>
      <dgm:spPr/>
    </dgm:pt>
    <dgm:pt modelId="{3B6EF293-8CFA-43E8-B80E-EABF227866B8}" type="pres">
      <dgm:prSet presAssocID="{26A8F2CA-10AE-4D4E-B8B3-1620DFA4E053}" presName="descendantText" presStyleLbl="alignNode1" presStyleIdx="4" presStyleCnt="5">
        <dgm:presLayoutVars>
          <dgm:bulletEnabled/>
        </dgm:presLayoutVars>
      </dgm:prSet>
      <dgm:spPr/>
    </dgm:pt>
  </dgm:ptLst>
  <dgm:cxnLst>
    <dgm:cxn modelId="{9F107B00-BCE7-4411-B300-16F4EB1A0C1D}" srcId="{22F76674-C43A-47D6-B2BD-67253EF0A122}" destId="{6F6FF00F-D14E-4F22-8F7F-8B84FB6E3640}" srcOrd="0" destOrd="0" parTransId="{3DBD729B-F11F-4016-82C0-CBF1D8B94ED1}" sibTransId="{38D4CF61-CE87-4115-A98C-0EE3F6CB9729}"/>
    <dgm:cxn modelId="{9B0B860D-8E8C-475F-A5AE-5D49486DAF28}" srcId="{9E48AF21-FAFD-475C-83A6-76655BCA22DC}" destId="{26A8F2CA-10AE-4D4E-B8B3-1620DFA4E053}" srcOrd="4" destOrd="0" parTransId="{8889CBF5-148C-4729-BC95-BCF4E8117726}" sibTransId="{63257904-BFDB-45B5-BEA4-0E69CD697144}"/>
    <dgm:cxn modelId="{CF310615-BF5C-47D2-9063-92C3374CFA97}" srcId="{C7B246B2-6B29-4FA5-8916-251A852B908C}" destId="{3A599D68-4DCC-4E15-A4AA-8B11EC884199}" srcOrd="0" destOrd="0" parTransId="{D9BE0638-ED76-4F85-9512-E78B59DF5F9B}" sibTransId="{5B37CC74-16D4-4F78-B3D6-699798BCA680}"/>
    <dgm:cxn modelId="{44AEFE22-EF30-4ECB-97B5-7E77D364E487}" type="presOf" srcId="{26A8F2CA-10AE-4D4E-B8B3-1620DFA4E053}" destId="{F32FEA1C-AD30-405E-8306-E38BA502544B}" srcOrd="0" destOrd="0" presId="urn:microsoft.com/office/officeart/2016/7/layout/VerticalHollowActionList"/>
    <dgm:cxn modelId="{772EF325-EA48-40EB-8EA1-D4A834DD7304}" srcId="{26A8F2CA-10AE-4D4E-B8B3-1620DFA4E053}" destId="{71A746DD-4B28-4145-BC24-05F982D46E70}" srcOrd="0" destOrd="0" parTransId="{E62DA123-F873-4F91-ACF9-BB5B278F51B2}" sibTransId="{A3B7085D-7303-4350-8EF4-14F952BE1819}"/>
    <dgm:cxn modelId="{BE95D42C-4C4A-49A8-87F7-55B392BAF1E3}" srcId="{3A599D68-4DCC-4E15-A4AA-8B11EC884199}" destId="{AA674E94-2D98-4420-9DEC-FAB2ED1BEEAC}" srcOrd="1" destOrd="0" parTransId="{DD63BD2D-6C8C-486F-933C-551DDF083721}" sibTransId="{B1A2BC99-8377-43BE-BA24-2D65D3CBF042}"/>
    <dgm:cxn modelId="{5D52BD38-EE49-4D38-8A1A-3E871D8E3970}" type="presOf" srcId="{C7B246B2-6B29-4FA5-8916-251A852B908C}" destId="{96A43DA7-B550-4EE8-B933-A2CFA1D393E9}" srcOrd="0" destOrd="0" presId="urn:microsoft.com/office/officeart/2016/7/layout/VerticalHollowActionList"/>
    <dgm:cxn modelId="{BDCE5744-C8E0-4143-B2C0-1087E3FB5D0E}" srcId="{25F983D0-46D0-48B6-AB18-9CCB62FC3546}" destId="{C2F576B4-41B7-4454-9FB6-351B3F8990FD}" srcOrd="0" destOrd="0" parTransId="{E18CF72C-556B-432D-B11D-15E9C938EBF3}" sibTransId="{C78EF412-A088-4F76-82E7-31D549B31FD9}"/>
    <dgm:cxn modelId="{C801304A-18EA-4276-B866-9C83DBD2B201}" srcId="{9E48AF21-FAFD-475C-83A6-76655BCA22DC}" destId="{25F983D0-46D0-48B6-AB18-9CCB62FC3546}" srcOrd="1" destOrd="0" parTransId="{59608EBB-8CBD-42A0-A944-1326F775835E}" sibTransId="{F923B7D1-00D0-4347-9049-6A5815173646}"/>
    <dgm:cxn modelId="{4D79105C-8C1B-4485-85B6-B464DC470606}" type="presOf" srcId="{F7FF3A2D-9C66-4FA4-AAE0-152D22FB2E8B}" destId="{CDE64871-7B35-4464-BA5B-035BFAC6742F}" srcOrd="0" destOrd="3" presId="urn:microsoft.com/office/officeart/2016/7/layout/VerticalHollowActionList"/>
    <dgm:cxn modelId="{0385F564-01EF-4009-B96C-A0FE73F85F47}" type="presOf" srcId="{9E48AF21-FAFD-475C-83A6-76655BCA22DC}" destId="{0D4843C6-933E-4FA7-9729-1643BA6EEA20}" srcOrd="0" destOrd="0" presId="urn:microsoft.com/office/officeart/2016/7/layout/VerticalHollowActionList"/>
    <dgm:cxn modelId="{F477946B-3A4F-459C-8C5C-BEBE4AA29A30}" srcId="{3A599D68-4DCC-4E15-A4AA-8B11EC884199}" destId="{F7FF3A2D-9C66-4FA4-AAE0-152D22FB2E8B}" srcOrd="2" destOrd="0" parTransId="{8C66929C-929D-4104-BD39-0C5BD106F634}" sibTransId="{3A3BE34E-45F6-4B9A-A09D-164E623DA60D}"/>
    <dgm:cxn modelId="{6EAE5281-C1A4-4632-9026-00E178C498C8}" type="presOf" srcId="{71A746DD-4B28-4145-BC24-05F982D46E70}" destId="{3B6EF293-8CFA-43E8-B80E-EABF227866B8}" srcOrd="0" destOrd="0" presId="urn:microsoft.com/office/officeart/2016/7/layout/VerticalHollowActionList"/>
    <dgm:cxn modelId="{AAB70AA5-73B8-4502-9926-FE01337881CD}" srcId="{3A599D68-4DCC-4E15-A4AA-8B11EC884199}" destId="{820C1964-A0C0-45EA-AD2E-8362BD957765}" srcOrd="0" destOrd="0" parTransId="{E5E6EA73-BFDC-471A-B9A1-688DC59DDFAC}" sibTransId="{4D68AE0C-61E3-479F-BDC9-4F5917F078CA}"/>
    <dgm:cxn modelId="{6A66BAAB-FEA1-4D0A-9E16-A36E4BD44DF6}" type="presOf" srcId="{B4F95473-DD1A-4AAB-B2DC-286FF438FADC}" destId="{33499A4E-D0FB-4560-B769-1DF6C03143AE}" srcOrd="0" destOrd="0" presId="urn:microsoft.com/office/officeart/2016/7/layout/VerticalHollowActionList"/>
    <dgm:cxn modelId="{7C2369B3-9766-4BC0-8F65-ABCBD5909346}" type="presOf" srcId="{C92D142C-2EC0-46E0-80C7-41D6D3AAD43E}" destId="{ACAE105B-F74F-48E5-A9D8-586DC4BEF073}" srcOrd="0" destOrd="0" presId="urn:microsoft.com/office/officeart/2016/7/layout/VerticalHollowActionList"/>
    <dgm:cxn modelId="{21A293BA-CFEA-4C6F-A079-2914C49C0C58}" type="presOf" srcId="{AA674E94-2D98-4420-9DEC-FAB2ED1BEEAC}" destId="{CDE64871-7B35-4464-BA5B-035BFAC6742F}" srcOrd="0" destOrd="2" presId="urn:microsoft.com/office/officeart/2016/7/layout/VerticalHollowActionList"/>
    <dgm:cxn modelId="{129C16BD-7D3D-48F3-BE9B-85ED08BE4DCA}" srcId="{9E48AF21-FAFD-475C-83A6-76655BCA22DC}" destId="{C7B246B2-6B29-4FA5-8916-251A852B908C}" srcOrd="0" destOrd="0" parTransId="{194AA2D6-9E63-4A31-A94D-A4742EA0DF1F}" sibTransId="{A7B2886F-7256-4E21-A2BF-82C5AA727B67}"/>
    <dgm:cxn modelId="{26CF13C7-CBB0-43BD-BF6B-06338F3277D2}" srcId="{9E48AF21-FAFD-475C-83A6-76655BCA22DC}" destId="{B4F95473-DD1A-4AAB-B2DC-286FF438FADC}" srcOrd="3" destOrd="0" parTransId="{917B059B-BD85-4D2B-84A3-61FC50E88C10}" sibTransId="{6B435E80-263D-42A6-8362-5680551D9B03}"/>
    <dgm:cxn modelId="{6EAAE7C7-58CD-4195-BDEB-1A420C25A62F}" type="presOf" srcId="{3A599D68-4DCC-4E15-A4AA-8B11EC884199}" destId="{CDE64871-7B35-4464-BA5B-035BFAC6742F}" srcOrd="0" destOrd="0" presId="urn:microsoft.com/office/officeart/2016/7/layout/VerticalHollowActionList"/>
    <dgm:cxn modelId="{E214D0C8-75E0-4B5B-9051-C86D5D528736}" type="presOf" srcId="{22F76674-C43A-47D6-B2BD-67253EF0A122}" destId="{A38BFCF7-AED6-46C1-BFA0-B353DD49829A}" srcOrd="0" destOrd="0" presId="urn:microsoft.com/office/officeart/2016/7/layout/VerticalHollowActionList"/>
    <dgm:cxn modelId="{DD2B0BCA-8ABA-4329-BEAB-511DC941101B}" srcId="{B4F95473-DD1A-4AAB-B2DC-286FF438FADC}" destId="{C92D142C-2EC0-46E0-80C7-41D6D3AAD43E}" srcOrd="0" destOrd="0" parTransId="{AE7BB46F-C6CF-4F4E-A1B3-98A1F6A56B8E}" sibTransId="{2113C5C0-6CC6-4583-8E9F-7E4ACCCCABA0}"/>
    <dgm:cxn modelId="{B3C44FE0-3E2A-4E6D-B1B0-59A7D76D6904}" type="presOf" srcId="{6F6FF00F-D14E-4F22-8F7F-8B84FB6E3640}" destId="{6C1B2C15-7B2E-4911-BEB7-D4E8C650FBBD}" srcOrd="0" destOrd="0" presId="urn:microsoft.com/office/officeart/2016/7/layout/VerticalHollowActionList"/>
    <dgm:cxn modelId="{77B770E4-240D-48DC-A478-F3AFF109C2C4}" srcId="{9E48AF21-FAFD-475C-83A6-76655BCA22DC}" destId="{22F76674-C43A-47D6-B2BD-67253EF0A122}" srcOrd="2" destOrd="0" parTransId="{6EBD1342-FB95-4E03-B246-EB3A96B90DF5}" sibTransId="{69586941-642C-419B-AE49-85C6E2261CE5}"/>
    <dgm:cxn modelId="{667EDAEA-AA17-49C0-BBFB-E57D581F1732}" type="presOf" srcId="{25F983D0-46D0-48B6-AB18-9CCB62FC3546}" destId="{5A50A213-ADCB-4213-8DFD-0FFF7C12370B}" srcOrd="0" destOrd="0" presId="urn:microsoft.com/office/officeart/2016/7/layout/VerticalHollowActionList"/>
    <dgm:cxn modelId="{930FACEB-142F-4843-A879-BD29D5A7E1C2}" type="presOf" srcId="{C2F576B4-41B7-4454-9FB6-351B3F8990FD}" destId="{0EC7510F-2673-4779-9EAD-BAFE3620F542}" srcOrd="0" destOrd="0" presId="urn:microsoft.com/office/officeart/2016/7/layout/VerticalHollowActionList"/>
    <dgm:cxn modelId="{FCE71FF8-EF67-46AD-8467-1AF195420209}" type="presOf" srcId="{820C1964-A0C0-45EA-AD2E-8362BD957765}" destId="{CDE64871-7B35-4464-BA5B-035BFAC6742F}" srcOrd="0" destOrd="1" presId="urn:microsoft.com/office/officeart/2016/7/layout/VerticalHollowActionList"/>
    <dgm:cxn modelId="{2EB5EEA8-5631-4A39-9F7D-D96F40F1FC42}" type="presParOf" srcId="{0D4843C6-933E-4FA7-9729-1643BA6EEA20}" destId="{3571FA7C-F80E-49FE-8096-B9F478E7C09A}" srcOrd="0" destOrd="0" presId="urn:microsoft.com/office/officeart/2016/7/layout/VerticalHollowActionList"/>
    <dgm:cxn modelId="{8CEE81D3-17CE-4591-BF1B-329D5FF5B93D}" type="presParOf" srcId="{3571FA7C-F80E-49FE-8096-B9F478E7C09A}" destId="{96A43DA7-B550-4EE8-B933-A2CFA1D393E9}" srcOrd="0" destOrd="0" presId="urn:microsoft.com/office/officeart/2016/7/layout/VerticalHollowActionList"/>
    <dgm:cxn modelId="{8BFA7337-8852-4C04-A1A3-EB0BD50C175D}" type="presParOf" srcId="{3571FA7C-F80E-49FE-8096-B9F478E7C09A}" destId="{CDE64871-7B35-4464-BA5B-035BFAC6742F}" srcOrd="1" destOrd="0" presId="urn:microsoft.com/office/officeart/2016/7/layout/VerticalHollowActionList"/>
    <dgm:cxn modelId="{4121F0E3-7481-4424-B654-56410465559A}" type="presParOf" srcId="{0D4843C6-933E-4FA7-9729-1643BA6EEA20}" destId="{B7DA3BE3-223D-4E39-9B42-C5469CF0B4C0}" srcOrd="1" destOrd="0" presId="urn:microsoft.com/office/officeart/2016/7/layout/VerticalHollowActionList"/>
    <dgm:cxn modelId="{3E881137-5FF3-4FB2-87BC-ED0134AD1FFA}" type="presParOf" srcId="{0D4843C6-933E-4FA7-9729-1643BA6EEA20}" destId="{550B00CC-56E1-4D2C-AA52-BD1FF3A3E25B}" srcOrd="2" destOrd="0" presId="urn:microsoft.com/office/officeart/2016/7/layout/VerticalHollowActionList"/>
    <dgm:cxn modelId="{F65149AC-FD00-4247-B757-E63BDA3B45D7}" type="presParOf" srcId="{550B00CC-56E1-4D2C-AA52-BD1FF3A3E25B}" destId="{5A50A213-ADCB-4213-8DFD-0FFF7C12370B}" srcOrd="0" destOrd="0" presId="urn:microsoft.com/office/officeart/2016/7/layout/VerticalHollowActionList"/>
    <dgm:cxn modelId="{601F6F7F-5DED-4DCA-A73B-19364B67E553}" type="presParOf" srcId="{550B00CC-56E1-4D2C-AA52-BD1FF3A3E25B}" destId="{0EC7510F-2673-4779-9EAD-BAFE3620F542}" srcOrd="1" destOrd="0" presId="urn:microsoft.com/office/officeart/2016/7/layout/VerticalHollowActionList"/>
    <dgm:cxn modelId="{F548023D-52A8-4864-8EEA-0AC764E1A333}" type="presParOf" srcId="{0D4843C6-933E-4FA7-9729-1643BA6EEA20}" destId="{DEC29930-FE1A-4256-A677-46265939E33B}" srcOrd="3" destOrd="0" presId="urn:microsoft.com/office/officeart/2016/7/layout/VerticalHollowActionList"/>
    <dgm:cxn modelId="{8B244B94-9F66-450F-A2D8-8076B433C02B}" type="presParOf" srcId="{0D4843C6-933E-4FA7-9729-1643BA6EEA20}" destId="{CDD3894D-F91E-4BB0-9DA2-09FEA86C63A3}" srcOrd="4" destOrd="0" presId="urn:microsoft.com/office/officeart/2016/7/layout/VerticalHollowActionList"/>
    <dgm:cxn modelId="{588066AD-069B-4F12-B234-61EF1CB6D1D9}" type="presParOf" srcId="{CDD3894D-F91E-4BB0-9DA2-09FEA86C63A3}" destId="{A38BFCF7-AED6-46C1-BFA0-B353DD49829A}" srcOrd="0" destOrd="0" presId="urn:microsoft.com/office/officeart/2016/7/layout/VerticalHollowActionList"/>
    <dgm:cxn modelId="{7037001A-B373-4296-9A28-DA20A579D410}" type="presParOf" srcId="{CDD3894D-F91E-4BB0-9DA2-09FEA86C63A3}" destId="{6C1B2C15-7B2E-4911-BEB7-D4E8C650FBBD}" srcOrd="1" destOrd="0" presId="urn:microsoft.com/office/officeart/2016/7/layout/VerticalHollowActionList"/>
    <dgm:cxn modelId="{E65CFB53-22E1-4607-8B5D-9EB4873F2365}" type="presParOf" srcId="{0D4843C6-933E-4FA7-9729-1643BA6EEA20}" destId="{6754200E-7D24-4E13-9D68-8E80EC07DF58}" srcOrd="5" destOrd="0" presId="urn:microsoft.com/office/officeart/2016/7/layout/VerticalHollowActionList"/>
    <dgm:cxn modelId="{E87EA95A-C2B2-4854-A0E5-0275E301777E}" type="presParOf" srcId="{0D4843C6-933E-4FA7-9729-1643BA6EEA20}" destId="{3105A83F-1D24-4253-9154-3F9F8C1C10C8}" srcOrd="6" destOrd="0" presId="urn:microsoft.com/office/officeart/2016/7/layout/VerticalHollowActionList"/>
    <dgm:cxn modelId="{5CE4381E-4E9F-43E5-9B57-E5338FDC9DD3}" type="presParOf" srcId="{3105A83F-1D24-4253-9154-3F9F8C1C10C8}" destId="{33499A4E-D0FB-4560-B769-1DF6C03143AE}" srcOrd="0" destOrd="0" presId="urn:microsoft.com/office/officeart/2016/7/layout/VerticalHollowActionList"/>
    <dgm:cxn modelId="{E6CDFE0D-47F9-45A6-A83A-A49A0AAFD050}" type="presParOf" srcId="{3105A83F-1D24-4253-9154-3F9F8C1C10C8}" destId="{ACAE105B-F74F-48E5-A9D8-586DC4BEF073}" srcOrd="1" destOrd="0" presId="urn:microsoft.com/office/officeart/2016/7/layout/VerticalHollowActionList"/>
    <dgm:cxn modelId="{E1FD434A-ED81-4ED8-9D68-17D4690BAAF0}" type="presParOf" srcId="{0D4843C6-933E-4FA7-9729-1643BA6EEA20}" destId="{6EF30389-3493-4346-97AB-074804F891FD}" srcOrd="7" destOrd="0" presId="urn:microsoft.com/office/officeart/2016/7/layout/VerticalHollowActionList"/>
    <dgm:cxn modelId="{9CF70B00-B5C1-4420-A6D8-DFC05FB3E04C}" type="presParOf" srcId="{0D4843C6-933E-4FA7-9729-1643BA6EEA20}" destId="{F91E6201-649E-41E5-B448-520CE5AE4801}" srcOrd="8" destOrd="0" presId="urn:microsoft.com/office/officeart/2016/7/layout/VerticalHollowActionList"/>
    <dgm:cxn modelId="{B302947D-D684-4E6E-91C6-FAA0D40DC16C}" type="presParOf" srcId="{F91E6201-649E-41E5-B448-520CE5AE4801}" destId="{F32FEA1C-AD30-405E-8306-E38BA502544B}" srcOrd="0" destOrd="0" presId="urn:microsoft.com/office/officeart/2016/7/layout/VerticalHollowActionList"/>
    <dgm:cxn modelId="{3BA63940-84F5-4566-A3E5-62742328C2FD}" type="presParOf" srcId="{F91E6201-649E-41E5-B448-520CE5AE4801}" destId="{3B6EF293-8CFA-43E8-B80E-EABF227866B8}"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64871-7B35-4464-BA5B-035BFAC6742F}">
      <dsp:nvSpPr>
        <dsp:cNvPr id="0" name=""/>
        <dsp:cNvSpPr/>
      </dsp:nvSpPr>
      <dsp:spPr>
        <a:xfrm>
          <a:off x="1299209" y="1986"/>
          <a:ext cx="5196839" cy="871760"/>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833" tIns="221427" rIns="100833" bIns="221427" numCol="1" spcCol="1270" anchor="t" anchorCtr="0">
          <a:noAutofit/>
        </a:bodyPr>
        <a:lstStyle/>
        <a:p>
          <a:pPr marL="0" lvl="0" indent="0" algn="l" defTabSz="488950">
            <a:lnSpc>
              <a:spcPct val="90000"/>
            </a:lnSpc>
            <a:spcBef>
              <a:spcPct val="0"/>
            </a:spcBef>
            <a:spcAft>
              <a:spcPct val="35000"/>
            </a:spcAft>
            <a:buNone/>
          </a:pPr>
          <a:r>
            <a:rPr lang="en-US" sz="1100" kern="1200"/>
            <a:t>Write down your wishes for a green funeral, including</a:t>
          </a:r>
        </a:p>
        <a:p>
          <a:pPr marL="57150" lvl="1" indent="-57150" algn="l" defTabSz="400050">
            <a:lnSpc>
              <a:spcPct val="90000"/>
            </a:lnSpc>
            <a:spcBef>
              <a:spcPct val="0"/>
            </a:spcBef>
            <a:spcAft>
              <a:spcPct val="15000"/>
            </a:spcAft>
            <a:buChar char="•"/>
          </a:pPr>
          <a:r>
            <a:rPr lang="en-US" sz="900" kern="1200"/>
            <a:t>Where you want to be buried</a:t>
          </a:r>
        </a:p>
        <a:p>
          <a:pPr marL="57150" lvl="1" indent="-57150" algn="l" defTabSz="400050">
            <a:lnSpc>
              <a:spcPct val="90000"/>
            </a:lnSpc>
            <a:spcBef>
              <a:spcPct val="0"/>
            </a:spcBef>
            <a:spcAft>
              <a:spcPct val="15000"/>
            </a:spcAft>
            <a:buChar char="•"/>
          </a:pPr>
          <a:r>
            <a:rPr lang="en-US" sz="900" kern="1200"/>
            <a:t>That you do not want to be embalmed </a:t>
          </a:r>
        </a:p>
        <a:p>
          <a:pPr marL="57150" lvl="1" indent="-57150" algn="l" defTabSz="400050">
            <a:lnSpc>
              <a:spcPct val="90000"/>
            </a:lnSpc>
            <a:spcBef>
              <a:spcPct val="0"/>
            </a:spcBef>
            <a:spcAft>
              <a:spcPct val="15000"/>
            </a:spcAft>
            <a:buChar char="•"/>
          </a:pPr>
          <a:r>
            <a:rPr lang="en-US" sz="900" kern="1200"/>
            <a:t>What, if anything, you want to be buried in</a:t>
          </a:r>
        </a:p>
      </dsp:txBody>
      <dsp:txXfrm>
        <a:off x="1299209" y="1986"/>
        <a:ext cx="5196839" cy="871760"/>
      </dsp:txXfrm>
    </dsp:sp>
    <dsp:sp modelId="{96A43DA7-B550-4EE8-B933-A2CFA1D393E9}">
      <dsp:nvSpPr>
        <dsp:cNvPr id="0" name=""/>
        <dsp:cNvSpPr/>
      </dsp:nvSpPr>
      <dsp:spPr>
        <a:xfrm>
          <a:off x="0" y="1986"/>
          <a:ext cx="1299209" cy="871760"/>
        </a:xfrm>
        <a:prstGeom prst="rect">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750" tIns="86111" rIns="68750" bIns="86111" numCol="1" spcCol="1270" anchor="ctr" anchorCtr="0">
          <a:noAutofit/>
        </a:bodyPr>
        <a:lstStyle/>
        <a:p>
          <a:pPr marL="0" lvl="0" indent="0" algn="ctr" defTabSz="622300">
            <a:lnSpc>
              <a:spcPct val="90000"/>
            </a:lnSpc>
            <a:spcBef>
              <a:spcPct val="0"/>
            </a:spcBef>
            <a:spcAft>
              <a:spcPct val="35000"/>
            </a:spcAft>
            <a:buNone/>
          </a:pPr>
          <a:r>
            <a:rPr lang="en-US" sz="1400" kern="1200"/>
            <a:t>Write down</a:t>
          </a:r>
        </a:p>
      </dsp:txBody>
      <dsp:txXfrm>
        <a:off x="0" y="1986"/>
        <a:ext cx="1299209" cy="871760"/>
      </dsp:txXfrm>
    </dsp:sp>
    <dsp:sp modelId="{0EC7510F-2673-4779-9EAD-BAFE3620F542}">
      <dsp:nvSpPr>
        <dsp:cNvPr id="0" name=""/>
        <dsp:cNvSpPr/>
      </dsp:nvSpPr>
      <dsp:spPr>
        <a:xfrm>
          <a:off x="1299209" y="926053"/>
          <a:ext cx="5196839" cy="871760"/>
        </a:xfrm>
        <a:prstGeom prst="rect">
          <a:avLst/>
        </a:prstGeom>
        <a:gradFill rotWithShape="0">
          <a:gsLst>
            <a:gs pos="0">
              <a:schemeClr val="accent5">
                <a:hueOff val="1559309"/>
                <a:satOff val="-1003"/>
                <a:lumOff val="686"/>
                <a:alphaOff val="0"/>
                <a:tint val="98000"/>
                <a:lumMod val="114000"/>
              </a:schemeClr>
            </a:gs>
            <a:gs pos="100000">
              <a:schemeClr val="accent5">
                <a:hueOff val="1559309"/>
                <a:satOff val="-1003"/>
                <a:lumOff val="686"/>
                <a:alphaOff val="0"/>
                <a:shade val="90000"/>
                <a:lumMod val="84000"/>
              </a:schemeClr>
            </a:gs>
          </a:gsLst>
          <a:lin ang="5400000" scaled="0"/>
        </a:gradFill>
        <a:ln w="9525" cap="rnd" cmpd="sng" algn="ctr">
          <a:solidFill>
            <a:schemeClr val="accent5">
              <a:hueOff val="1559309"/>
              <a:satOff val="-1003"/>
              <a:lumOff val="68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833" tIns="221427" rIns="100833" bIns="221427" numCol="1" spcCol="1270" anchor="ctr" anchorCtr="0">
          <a:noAutofit/>
        </a:bodyPr>
        <a:lstStyle/>
        <a:p>
          <a:pPr marL="0" lvl="0" indent="0" algn="l" defTabSz="488950">
            <a:lnSpc>
              <a:spcPct val="90000"/>
            </a:lnSpc>
            <a:spcBef>
              <a:spcPct val="0"/>
            </a:spcBef>
            <a:spcAft>
              <a:spcPct val="35000"/>
            </a:spcAft>
            <a:buNone/>
          </a:pPr>
          <a:r>
            <a:rPr lang="en-US" sz="1100" kern="1200" dirty="0"/>
            <a:t>Make arrangements with a funeral home in advance</a:t>
          </a:r>
        </a:p>
      </dsp:txBody>
      <dsp:txXfrm>
        <a:off x="1299209" y="926053"/>
        <a:ext cx="5196839" cy="871760"/>
      </dsp:txXfrm>
    </dsp:sp>
    <dsp:sp modelId="{5A50A213-ADCB-4213-8DFD-0FFF7C12370B}">
      <dsp:nvSpPr>
        <dsp:cNvPr id="0" name=""/>
        <dsp:cNvSpPr/>
      </dsp:nvSpPr>
      <dsp:spPr>
        <a:xfrm>
          <a:off x="0" y="926053"/>
          <a:ext cx="1299209" cy="871760"/>
        </a:xfrm>
        <a:prstGeom prst="rect">
          <a:avLst/>
        </a:prstGeom>
        <a:solidFill>
          <a:schemeClr val="lt1">
            <a:hueOff val="0"/>
            <a:satOff val="0"/>
            <a:lumOff val="0"/>
            <a:alphaOff val="0"/>
          </a:schemeClr>
        </a:solidFill>
        <a:ln w="9525" cap="rnd" cmpd="sng" algn="ctr">
          <a:solidFill>
            <a:schemeClr val="accent5">
              <a:hueOff val="1559309"/>
              <a:satOff val="-1003"/>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750" tIns="86111" rIns="68750" bIns="86111" numCol="1" spcCol="1270" anchor="ctr" anchorCtr="0">
          <a:noAutofit/>
        </a:bodyPr>
        <a:lstStyle/>
        <a:p>
          <a:pPr marL="0" lvl="0" indent="0" algn="ctr" defTabSz="622300">
            <a:lnSpc>
              <a:spcPct val="90000"/>
            </a:lnSpc>
            <a:spcBef>
              <a:spcPct val="0"/>
            </a:spcBef>
            <a:spcAft>
              <a:spcPct val="35000"/>
            </a:spcAft>
            <a:buNone/>
          </a:pPr>
          <a:r>
            <a:rPr lang="en-US" sz="1400" kern="1200"/>
            <a:t>Make</a:t>
          </a:r>
        </a:p>
      </dsp:txBody>
      <dsp:txXfrm>
        <a:off x="0" y="926053"/>
        <a:ext cx="1299209" cy="871760"/>
      </dsp:txXfrm>
    </dsp:sp>
    <dsp:sp modelId="{6C1B2C15-7B2E-4911-BEB7-D4E8C650FBBD}">
      <dsp:nvSpPr>
        <dsp:cNvPr id="0" name=""/>
        <dsp:cNvSpPr/>
      </dsp:nvSpPr>
      <dsp:spPr>
        <a:xfrm>
          <a:off x="1299209" y="1850119"/>
          <a:ext cx="5196839" cy="871760"/>
        </a:xfrm>
        <a:prstGeom prst="rect">
          <a:avLst/>
        </a:prstGeom>
        <a:gradFill rotWithShape="0">
          <a:gsLst>
            <a:gs pos="0">
              <a:schemeClr val="accent5">
                <a:hueOff val="3118619"/>
                <a:satOff val="-2006"/>
                <a:lumOff val="1372"/>
                <a:alphaOff val="0"/>
                <a:tint val="98000"/>
                <a:lumMod val="114000"/>
              </a:schemeClr>
            </a:gs>
            <a:gs pos="100000">
              <a:schemeClr val="accent5">
                <a:hueOff val="3118619"/>
                <a:satOff val="-2006"/>
                <a:lumOff val="1372"/>
                <a:alphaOff val="0"/>
                <a:shade val="90000"/>
                <a:lumMod val="84000"/>
              </a:schemeClr>
            </a:gs>
          </a:gsLst>
          <a:lin ang="5400000" scaled="0"/>
        </a:gradFill>
        <a:ln w="9525" cap="rnd" cmpd="sng" algn="ctr">
          <a:solidFill>
            <a:schemeClr val="accent5">
              <a:hueOff val="3118619"/>
              <a:satOff val="-2006"/>
              <a:lumOff val="137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833" tIns="221427" rIns="100833" bIns="221427" numCol="1" spcCol="1270" anchor="ctr" anchorCtr="0">
          <a:noAutofit/>
        </a:bodyPr>
        <a:lstStyle/>
        <a:p>
          <a:pPr marL="0" lvl="0" indent="0" algn="l" defTabSz="488950">
            <a:lnSpc>
              <a:spcPct val="90000"/>
            </a:lnSpc>
            <a:spcBef>
              <a:spcPct val="0"/>
            </a:spcBef>
            <a:spcAft>
              <a:spcPct val="35000"/>
            </a:spcAft>
            <a:buNone/>
          </a:pPr>
          <a:r>
            <a:rPr lang="en-US" sz="1100" kern="1200"/>
            <a:t>Choose a cemetery that offers natural burials</a:t>
          </a:r>
        </a:p>
      </dsp:txBody>
      <dsp:txXfrm>
        <a:off x="1299209" y="1850119"/>
        <a:ext cx="5196839" cy="871760"/>
      </dsp:txXfrm>
    </dsp:sp>
    <dsp:sp modelId="{A38BFCF7-AED6-46C1-BFA0-B353DD49829A}">
      <dsp:nvSpPr>
        <dsp:cNvPr id="0" name=""/>
        <dsp:cNvSpPr/>
      </dsp:nvSpPr>
      <dsp:spPr>
        <a:xfrm>
          <a:off x="0" y="1850119"/>
          <a:ext cx="1299209" cy="871760"/>
        </a:xfrm>
        <a:prstGeom prst="rect">
          <a:avLst/>
        </a:prstGeom>
        <a:solidFill>
          <a:schemeClr val="lt1">
            <a:hueOff val="0"/>
            <a:satOff val="0"/>
            <a:lumOff val="0"/>
            <a:alphaOff val="0"/>
          </a:schemeClr>
        </a:solidFill>
        <a:ln w="9525" cap="rnd" cmpd="sng" algn="ctr">
          <a:solidFill>
            <a:schemeClr val="accent5">
              <a:hueOff val="3118619"/>
              <a:satOff val="-2006"/>
              <a:lumOff val="13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750" tIns="86111" rIns="68750" bIns="86111" numCol="1" spcCol="1270" anchor="ctr" anchorCtr="0">
          <a:noAutofit/>
        </a:bodyPr>
        <a:lstStyle/>
        <a:p>
          <a:pPr marL="0" lvl="0" indent="0" algn="ctr" defTabSz="622300">
            <a:lnSpc>
              <a:spcPct val="90000"/>
            </a:lnSpc>
            <a:spcBef>
              <a:spcPct val="0"/>
            </a:spcBef>
            <a:spcAft>
              <a:spcPct val="35000"/>
            </a:spcAft>
            <a:buNone/>
          </a:pPr>
          <a:r>
            <a:rPr lang="en-US" sz="1400" kern="1200"/>
            <a:t>Choose</a:t>
          </a:r>
        </a:p>
      </dsp:txBody>
      <dsp:txXfrm>
        <a:off x="0" y="1850119"/>
        <a:ext cx="1299209" cy="871760"/>
      </dsp:txXfrm>
    </dsp:sp>
    <dsp:sp modelId="{ACAE105B-F74F-48E5-A9D8-586DC4BEF073}">
      <dsp:nvSpPr>
        <dsp:cNvPr id="0" name=""/>
        <dsp:cNvSpPr/>
      </dsp:nvSpPr>
      <dsp:spPr>
        <a:xfrm>
          <a:off x="1299209" y="2774186"/>
          <a:ext cx="5196839" cy="871760"/>
        </a:xfrm>
        <a:prstGeom prst="rect">
          <a:avLst/>
        </a:prstGeom>
        <a:gradFill rotWithShape="0">
          <a:gsLst>
            <a:gs pos="0">
              <a:schemeClr val="accent5">
                <a:hueOff val="4677928"/>
                <a:satOff val="-3010"/>
                <a:lumOff val="2058"/>
                <a:alphaOff val="0"/>
                <a:tint val="98000"/>
                <a:lumMod val="114000"/>
              </a:schemeClr>
            </a:gs>
            <a:gs pos="100000">
              <a:schemeClr val="accent5">
                <a:hueOff val="4677928"/>
                <a:satOff val="-3010"/>
                <a:lumOff val="2058"/>
                <a:alphaOff val="0"/>
                <a:shade val="90000"/>
                <a:lumMod val="84000"/>
              </a:schemeClr>
            </a:gs>
          </a:gsLst>
          <a:lin ang="5400000" scaled="0"/>
        </a:gradFill>
        <a:ln w="9525" cap="rnd" cmpd="sng" algn="ctr">
          <a:solidFill>
            <a:schemeClr val="accent5">
              <a:hueOff val="4677928"/>
              <a:satOff val="-3010"/>
              <a:lumOff val="2058"/>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833" tIns="221427" rIns="100833" bIns="221427" numCol="1" spcCol="1270" anchor="ctr" anchorCtr="0">
          <a:noAutofit/>
        </a:bodyPr>
        <a:lstStyle/>
        <a:p>
          <a:pPr marL="0" lvl="0" indent="0" algn="l" defTabSz="488950">
            <a:lnSpc>
              <a:spcPct val="90000"/>
            </a:lnSpc>
            <a:spcBef>
              <a:spcPct val="0"/>
            </a:spcBef>
            <a:spcAft>
              <a:spcPct val="35000"/>
            </a:spcAft>
            <a:buNone/>
          </a:pPr>
          <a:r>
            <a:rPr lang="en-US" sz="1100" kern="1200"/>
            <a:t>Share your plans with your loved ones, executor, and/or attorney.</a:t>
          </a:r>
        </a:p>
      </dsp:txBody>
      <dsp:txXfrm>
        <a:off x="1299209" y="2774186"/>
        <a:ext cx="5196839" cy="871760"/>
      </dsp:txXfrm>
    </dsp:sp>
    <dsp:sp modelId="{33499A4E-D0FB-4560-B769-1DF6C03143AE}">
      <dsp:nvSpPr>
        <dsp:cNvPr id="0" name=""/>
        <dsp:cNvSpPr/>
      </dsp:nvSpPr>
      <dsp:spPr>
        <a:xfrm>
          <a:off x="0" y="2774186"/>
          <a:ext cx="1299209" cy="871760"/>
        </a:xfrm>
        <a:prstGeom prst="rect">
          <a:avLst/>
        </a:prstGeom>
        <a:solidFill>
          <a:schemeClr val="lt1">
            <a:hueOff val="0"/>
            <a:satOff val="0"/>
            <a:lumOff val="0"/>
            <a:alphaOff val="0"/>
          </a:schemeClr>
        </a:solidFill>
        <a:ln w="9525" cap="rnd" cmpd="sng" algn="ctr">
          <a:solidFill>
            <a:schemeClr val="accent5">
              <a:hueOff val="4677928"/>
              <a:satOff val="-3010"/>
              <a:lumOff val="20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750" tIns="86111" rIns="68750" bIns="86111" numCol="1" spcCol="1270" anchor="ctr" anchorCtr="0">
          <a:noAutofit/>
        </a:bodyPr>
        <a:lstStyle/>
        <a:p>
          <a:pPr marL="0" lvl="0" indent="0" algn="ctr" defTabSz="622300">
            <a:lnSpc>
              <a:spcPct val="90000"/>
            </a:lnSpc>
            <a:spcBef>
              <a:spcPct val="0"/>
            </a:spcBef>
            <a:spcAft>
              <a:spcPct val="35000"/>
            </a:spcAft>
            <a:buNone/>
          </a:pPr>
          <a:r>
            <a:rPr lang="en-US" sz="1400" kern="1200"/>
            <a:t>Share</a:t>
          </a:r>
        </a:p>
      </dsp:txBody>
      <dsp:txXfrm>
        <a:off x="0" y="2774186"/>
        <a:ext cx="1299209" cy="871760"/>
      </dsp:txXfrm>
    </dsp:sp>
    <dsp:sp modelId="{3B6EF293-8CFA-43E8-B80E-EABF227866B8}">
      <dsp:nvSpPr>
        <dsp:cNvPr id="0" name=""/>
        <dsp:cNvSpPr/>
      </dsp:nvSpPr>
      <dsp:spPr>
        <a:xfrm>
          <a:off x="1299209" y="3698252"/>
          <a:ext cx="5196839" cy="871760"/>
        </a:xfrm>
        <a:prstGeom prst="rect">
          <a:avLst/>
        </a:prstGeom>
        <a:gradFill rotWithShape="0">
          <a:gsLst>
            <a:gs pos="0">
              <a:schemeClr val="accent5">
                <a:hueOff val="6237238"/>
                <a:satOff val="-4013"/>
                <a:lumOff val="2744"/>
                <a:alphaOff val="0"/>
                <a:tint val="98000"/>
                <a:lumMod val="114000"/>
              </a:schemeClr>
            </a:gs>
            <a:gs pos="100000">
              <a:schemeClr val="accent5">
                <a:hueOff val="6237238"/>
                <a:satOff val="-4013"/>
                <a:lumOff val="2744"/>
                <a:alphaOff val="0"/>
                <a:shade val="90000"/>
                <a:lumMod val="84000"/>
              </a:schemeClr>
            </a:gs>
          </a:gsLst>
          <a:lin ang="5400000" scaled="0"/>
        </a:gradFill>
        <a:ln w="9525" cap="rnd" cmpd="sng" algn="ctr">
          <a:solidFill>
            <a:schemeClr val="accent5">
              <a:hueOff val="6237238"/>
              <a:satOff val="-4013"/>
              <a:lumOff val="274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833" tIns="221427" rIns="100833" bIns="221427" numCol="1" spcCol="1270" anchor="ctr" anchorCtr="0">
          <a:noAutofit/>
        </a:bodyPr>
        <a:lstStyle/>
        <a:p>
          <a:pPr marL="0" lvl="0" indent="0" algn="l" defTabSz="488950">
            <a:lnSpc>
              <a:spcPct val="90000"/>
            </a:lnSpc>
            <a:spcBef>
              <a:spcPct val="0"/>
            </a:spcBef>
            <a:spcAft>
              <a:spcPct val="35000"/>
            </a:spcAft>
            <a:buNone/>
          </a:pPr>
          <a:r>
            <a:rPr lang="en-US" sz="1100" kern="1200"/>
            <a:t>For additional resources, see the Green Burial Council website, greenburialcouncil.org</a:t>
          </a:r>
        </a:p>
      </dsp:txBody>
      <dsp:txXfrm>
        <a:off x="1299209" y="3698252"/>
        <a:ext cx="5196839" cy="871760"/>
      </dsp:txXfrm>
    </dsp:sp>
    <dsp:sp modelId="{F32FEA1C-AD30-405E-8306-E38BA502544B}">
      <dsp:nvSpPr>
        <dsp:cNvPr id="0" name=""/>
        <dsp:cNvSpPr/>
      </dsp:nvSpPr>
      <dsp:spPr>
        <a:xfrm>
          <a:off x="0" y="3698252"/>
          <a:ext cx="1299209" cy="871760"/>
        </a:xfrm>
        <a:prstGeom prst="rect">
          <a:avLst/>
        </a:prstGeom>
        <a:solidFill>
          <a:schemeClr val="lt1">
            <a:hueOff val="0"/>
            <a:satOff val="0"/>
            <a:lumOff val="0"/>
            <a:alphaOff val="0"/>
          </a:schemeClr>
        </a:solidFill>
        <a:ln w="9525" cap="rnd" cmpd="sng" algn="ctr">
          <a:solidFill>
            <a:schemeClr val="accent5">
              <a:hueOff val="6237238"/>
              <a:satOff val="-4013"/>
              <a:lumOff val="27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750" tIns="86111" rIns="68750" bIns="86111" numCol="1" spcCol="1270" anchor="ctr" anchorCtr="0">
          <a:noAutofit/>
        </a:bodyPr>
        <a:lstStyle/>
        <a:p>
          <a:pPr marL="0" lvl="0" indent="0" algn="ctr" defTabSz="622300">
            <a:lnSpc>
              <a:spcPct val="90000"/>
            </a:lnSpc>
            <a:spcBef>
              <a:spcPct val="0"/>
            </a:spcBef>
            <a:spcAft>
              <a:spcPct val="35000"/>
            </a:spcAft>
            <a:buNone/>
          </a:pPr>
          <a:r>
            <a:rPr lang="en-US" sz="1400" kern="1200"/>
            <a:t>See</a:t>
          </a:r>
        </a:p>
      </dsp:txBody>
      <dsp:txXfrm>
        <a:off x="0" y="3698252"/>
        <a:ext cx="1299209" cy="87176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idx="1"/>
          </p:nvPr>
        </p:nvSpPr>
        <p:spPr>
          <a:xfrm>
            <a:off x="4023094" y="1"/>
            <a:ext cx="3077739" cy="471054"/>
          </a:xfrm>
          <a:prstGeom prst="rect">
            <a:avLst/>
          </a:prstGeom>
        </p:spPr>
        <p:txBody>
          <a:bodyPr vert="horz" lIns="94218" tIns="47108" rIns="94218" bIns="47108" rtlCol="0"/>
          <a:lstStyle>
            <a:lvl1pPr algn="r">
              <a:defRPr sz="1200"/>
            </a:lvl1pPr>
          </a:lstStyle>
          <a:p>
            <a:fld id="{B3CDD34B-ECB4-403F-A02D-892C9748BD2F}" type="datetimeFigureOut">
              <a:rPr lang="en-US" smtClean="0"/>
              <a:t>12/29/22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8" rIns="94218" bIns="47108"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18" tIns="47108" rIns="94218" bIns="47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71053"/>
          </a:xfrm>
          <a:prstGeom prst="rect">
            <a:avLst/>
          </a:prstGeom>
        </p:spPr>
        <p:txBody>
          <a:bodyPr vert="horz" lIns="94218" tIns="47108" rIns="94218" bIns="47108"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4"/>
            <a:ext cx="3077739" cy="471053"/>
          </a:xfrm>
          <a:prstGeom prst="rect">
            <a:avLst/>
          </a:prstGeom>
        </p:spPr>
        <p:txBody>
          <a:bodyPr vert="horz" lIns="94218" tIns="47108" rIns="94218" bIns="47108" rtlCol="0" anchor="b"/>
          <a:lstStyle>
            <a:lvl1pPr algn="r">
              <a:defRPr sz="1200"/>
            </a:lvl1pPr>
          </a:lstStyle>
          <a:p>
            <a:fld id="{161A7001-1717-4E56-923F-B2DB0EB7B2A1}" type="slidenum">
              <a:rPr lang="en-US" smtClean="0"/>
              <a:t>‹#›</a:t>
            </a:fld>
            <a:endParaRPr lang="en-US"/>
          </a:p>
        </p:txBody>
      </p:sp>
    </p:spTree>
    <p:extLst>
      <p:ext uri="{BB962C8B-B14F-4D97-AF65-F5344CB8AC3E}">
        <p14:creationId xmlns:p14="http://schemas.microsoft.com/office/powerpoint/2010/main" val="196526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washingtonpost.com/local/obituaries/desmond-tutu-archbishop-south-africa-apartheid/2021/12/26/9fef6f0c-661e-11ec-a7e8-3a8455b71fad_story.html?itid=lk_inline_manual_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998538"/>
            <a:ext cx="5632450" cy="3168650"/>
          </a:xfrm>
        </p:spPr>
      </p:sp>
      <p:sp>
        <p:nvSpPr>
          <p:cNvPr id="3" name="Notes Placeholder 2"/>
          <p:cNvSpPr>
            <a:spLocks noGrp="1"/>
          </p:cNvSpPr>
          <p:nvPr>
            <p:ph type="body" idx="1"/>
          </p:nvPr>
        </p:nvSpPr>
        <p:spPr/>
        <p:txBody>
          <a:bodyPr/>
          <a:lstStyle/>
          <a:p>
            <a:r>
              <a:rPr lang="en-US" sz="1800" dirty="0"/>
              <a:t>Introduce ourselves: Terry, then Katie</a:t>
            </a:r>
          </a:p>
          <a:p>
            <a:endParaRPr lang="en-US" sz="1800" dirty="0"/>
          </a:p>
          <a:p>
            <a:r>
              <a:rPr lang="en-US" sz="1800" dirty="0"/>
              <a:t>Katie:</a:t>
            </a:r>
          </a:p>
          <a:p>
            <a:r>
              <a:rPr lang="en-US" sz="1800" dirty="0"/>
              <a:t>We are here to talk about the issues with our current burial practices, and then about Natural Burial Practices. </a:t>
            </a:r>
          </a:p>
          <a:p>
            <a:endParaRPr lang="en-US" sz="1800" dirty="0"/>
          </a:p>
          <a:p>
            <a:r>
              <a:rPr lang="en-US" sz="1800" dirty="0"/>
              <a:t>Terry:</a:t>
            </a:r>
          </a:p>
          <a:p>
            <a:r>
              <a:rPr lang="en-US" sz="1800" dirty="0"/>
              <a:t>The answer to the question in our subtitle is a resounding YES, we CAN do good when we’re dead.</a:t>
            </a:r>
          </a:p>
          <a:p>
            <a:r>
              <a:rPr lang="en-US" sz="1800" dirty="0"/>
              <a:t>That’s what I like about this subject:  it’s something you can DO something about. So much of what’s environmentally wrong with our practices in life we can’t do anything about as individuals. So, feel empowered!</a:t>
            </a:r>
          </a:p>
        </p:txBody>
      </p:sp>
      <p:sp>
        <p:nvSpPr>
          <p:cNvPr id="4" name="Slide Number Placeholder 3"/>
          <p:cNvSpPr>
            <a:spLocks noGrp="1"/>
          </p:cNvSpPr>
          <p:nvPr>
            <p:ph type="sldNum" sz="quarter" idx="5"/>
          </p:nvPr>
        </p:nvSpPr>
        <p:spPr/>
        <p:txBody>
          <a:bodyPr/>
          <a:lstStyle/>
          <a:p>
            <a:fld id="{161A7001-1717-4E56-923F-B2DB0EB7B2A1}" type="slidenum">
              <a:rPr lang="en-US" smtClean="0"/>
              <a:t>1</a:t>
            </a:fld>
            <a:endParaRPr lang="en-US"/>
          </a:p>
        </p:txBody>
      </p:sp>
    </p:spTree>
    <p:extLst>
      <p:ext uri="{BB962C8B-B14F-4D97-AF65-F5344CB8AC3E}">
        <p14:creationId xmlns:p14="http://schemas.microsoft.com/office/powerpoint/2010/main" val="257844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9308" y="4524288"/>
            <a:ext cx="5681980" cy="4210660"/>
          </a:xfrm>
        </p:spPr>
        <p:txBody>
          <a:bodyPr/>
          <a:lstStyle/>
          <a:p>
            <a:r>
              <a:rPr lang="en-US" sz="1500" dirty="0"/>
              <a:t>Katie:</a:t>
            </a:r>
          </a:p>
          <a:p>
            <a:r>
              <a:rPr lang="en-US" sz="1500" dirty="0"/>
              <a:t>The use of caskets and vaults pose their own sets of problems. An article in Popular Science details the board feet, and tons of the resources</a:t>
            </a:r>
            <a:r>
              <a:rPr lang="en-US" sz="1500" dirty="0">
                <a:sym typeface="Wingdings" panose="05000000000000000000" pitchFamily="2" charset="2"/>
              </a:rPr>
              <a:t>: (talk from slides: </a:t>
            </a:r>
            <a:r>
              <a:rPr lang="en-US" sz="1500" dirty="0"/>
              <a:t>(</a:t>
            </a:r>
            <a:r>
              <a:rPr lang="en-US" sz="1500" b="1" dirty="0"/>
              <a:t>Next</a:t>
            </a:r>
            <a:r>
              <a:rPr lang="en-US" sz="1500" dirty="0"/>
              <a:t>) (</a:t>
            </a:r>
            <a:r>
              <a:rPr lang="en-US" sz="1500" b="1" dirty="0"/>
              <a:t>Next</a:t>
            </a:r>
            <a:r>
              <a:rPr lang="en-US" sz="1500" dirty="0"/>
              <a:t>) (</a:t>
            </a:r>
            <a:r>
              <a:rPr lang="en-US" sz="1500" b="1" dirty="0"/>
              <a:t>Next</a:t>
            </a:r>
            <a:r>
              <a:rPr lang="en-US" sz="1500" dirty="0"/>
              <a:t>) (</a:t>
            </a:r>
            <a:r>
              <a:rPr lang="en-US" sz="1500" b="1" dirty="0"/>
              <a:t>Next</a:t>
            </a:r>
            <a:r>
              <a:rPr lang="en-US" sz="1500" dirty="0"/>
              <a:t>) (</a:t>
            </a:r>
            <a:r>
              <a:rPr lang="en-US" sz="1500" b="1" dirty="0"/>
              <a:t>Next</a:t>
            </a:r>
            <a:r>
              <a:rPr lang="en-US" sz="1500" dirty="0"/>
              <a:t>) </a:t>
            </a:r>
          </a:p>
          <a:p>
            <a:endParaRPr lang="en-US" sz="1500" dirty="0"/>
          </a:p>
          <a:p>
            <a:r>
              <a:rPr lang="en-US" sz="1500" dirty="0"/>
              <a:t>     -  the sourcing, processing, manufacturing and transport of those materials uses a lot of energy as well</a:t>
            </a:r>
          </a:p>
          <a:p>
            <a:r>
              <a:rPr lang="en-US" sz="1500" dirty="0"/>
              <a:t>     - purchase of standard funeral goods also can do economic, cultural and health damage to the countries and the people where they are harvested</a:t>
            </a:r>
          </a:p>
          <a:p>
            <a:r>
              <a:rPr lang="en-US" sz="1500" dirty="0"/>
              <a:t>Further, concrete containers/vaults/grave liners:</a:t>
            </a:r>
          </a:p>
          <a:p>
            <a:r>
              <a:rPr lang="en-US" sz="1500" dirty="0"/>
              <a:t>     -  do not “protect” the body from animals, insects, grave robbers, &amp; the elements</a:t>
            </a:r>
          </a:p>
          <a:p>
            <a:r>
              <a:rPr lang="en-US" sz="1500" dirty="0"/>
              <a:t>     -  do not allow for the return of bodily nutrients, like potassium &amp; calcium to the ground</a:t>
            </a:r>
          </a:p>
          <a:p>
            <a:pPr lvl="0">
              <a:defRPr/>
            </a:pPr>
            <a:r>
              <a:rPr lang="en-US" sz="1500" dirty="0"/>
              <a:t>     -  rather, a lack of oxygen in the decomposing body causes a release of methane.</a:t>
            </a:r>
          </a:p>
          <a:p>
            <a:pPr lvl="0">
              <a:defRPr/>
            </a:pPr>
            <a:r>
              <a:rPr lang="en-US" sz="1400" dirty="0"/>
              <a:t> </a:t>
            </a:r>
          </a:p>
          <a:p>
            <a:pPr lvl="0">
              <a:defRPr/>
            </a:pPr>
            <a:endParaRPr lang="en-US" sz="1100" dirty="0"/>
          </a:p>
        </p:txBody>
      </p:sp>
      <p:sp>
        <p:nvSpPr>
          <p:cNvPr id="4" name="Slide Number Placeholder 3"/>
          <p:cNvSpPr>
            <a:spLocks noGrp="1"/>
          </p:cNvSpPr>
          <p:nvPr>
            <p:ph type="sldNum" sz="quarter" idx="5"/>
          </p:nvPr>
        </p:nvSpPr>
        <p:spPr/>
        <p:txBody>
          <a:bodyPr/>
          <a:lstStyle/>
          <a:p>
            <a:fld id="{161A7001-1717-4E56-923F-B2DB0EB7B2A1}" type="slidenum">
              <a:rPr lang="en-US" smtClean="0"/>
              <a:t>10</a:t>
            </a:fld>
            <a:endParaRPr lang="en-US"/>
          </a:p>
        </p:txBody>
      </p:sp>
    </p:spTree>
    <p:extLst>
      <p:ext uri="{BB962C8B-B14F-4D97-AF65-F5344CB8AC3E}">
        <p14:creationId xmlns:p14="http://schemas.microsoft.com/office/powerpoint/2010/main" val="379172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73163"/>
            <a:ext cx="5632450" cy="3168650"/>
          </a:xfrm>
        </p:spPr>
      </p:sp>
      <p:sp>
        <p:nvSpPr>
          <p:cNvPr id="3" name="Notes Placeholder 2"/>
          <p:cNvSpPr>
            <a:spLocks noGrp="1"/>
          </p:cNvSpPr>
          <p:nvPr>
            <p:ph type="body" idx="1"/>
          </p:nvPr>
        </p:nvSpPr>
        <p:spPr/>
        <p:txBody>
          <a:bodyPr/>
          <a:lstStyle/>
          <a:p>
            <a:r>
              <a:rPr lang="en-US" sz="1800" dirty="0"/>
              <a:t>Terry:</a:t>
            </a:r>
          </a:p>
          <a:p>
            <a:r>
              <a:rPr lang="en-US" sz="1800"/>
              <a:t>So </a:t>
            </a:r>
            <a:r>
              <a:rPr lang="en-US" sz="1800" dirty="0"/>
              <a:t>many cemeteries, all over the country and the world using up so much land in perpetuity. This was my original motivation for choosing cremation, which was my choice before I learned about natural burial options. </a:t>
            </a:r>
          </a:p>
          <a:p>
            <a:endParaRPr lang="en-US" sz="1800" dirty="0"/>
          </a:p>
          <a:p>
            <a:r>
              <a:rPr lang="en-US" sz="1800" dirty="0"/>
              <a:t>And cities are running out of space for cemeteries.</a:t>
            </a:r>
          </a:p>
          <a:p>
            <a:endParaRPr lang="en-US" sz="1800" dirty="0"/>
          </a:p>
          <a:p>
            <a:r>
              <a:rPr lang="en-US" sz="1800" dirty="0"/>
              <a:t>And, of course, all those grave markers use resources, too. </a:t>
            </a:r>
            <a:r>
              <a:rPr lang="en-US" sz="1800"/>
              <a:t>Trevor Noah, host of the Daily Show, </a:t>
            </a:r>
            <a:r>
              <a:rPr lang="en-US" sz="1800" dirty="0"/>
              <a:t>has a segment on green burials, and he opens it with supply chain issues and the shortage of headstone materials during the worst of the pandemic.</a:t>
            </a:r>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11</a:t>
            </a:fld>
            <a:endParaRPr lang="en-US"/>
          </a:p>
        </p:txBody>
      </p:sp>
    </p:spTree>
    <p:extLst>
      <p:ext uri="{BB962C8B-B14F-4D97-AF65-F5344CB8AC3E}">
        <p14:creationId xmlns:p14="http://schemas.microsoft.com/office/powerpoint/2010/main" val="40461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Terry:</a:t>
            </a:r>
          </a:p>
          <a:p>
            <a:r>
              <a:rPr lang="en-US" sz="1600" dirty="0"/>
              <a:t>No state requires burial inside a vault.  These regulations come from the cemeteries themselves, for the purpose of  preventing the soil from settling so it is easier to mow.  Small engines, like you see in the picture, are large Green House Gas emitters. </a:t>
            </a:r>
          </a:p>
          <a:p>
            <a:endParaRPr lang="en-US" sz="1600" dirty="0"/>
          </a:p>
          <a:p>
            <a:r>
              <a:rPr lang="en-US" sz="1600" dirty="0"/>
              <a:t>In addition, the cemeteries put various pesticides on lawns, to keep out the weeds, and to make them grow, so they can be cut down with the small engines. </a:t>
            </a:r>
          </a:p>
          <a:p>
            <a:endParaRPr lang="en-US" sz="1600" dirty="0"/>
          </a:p>
          <a:p>
            <a:r>
              <a:rPr lang="en-US" sz="1600" dirty="0"/>
              <a:t>And of course, those keep the pollinators, that is, the bees and butterflies, from living on that area of sterile land. </a:t>
            </a:r>
          </a:p>
          <a:p>
            <a:endParaRPr lang="en-US" sz="1600" dirty="0"/>
          </a:p>
          <a:p>
            <a:r>
              <a:rPr lang="en-US" sz="1600" dirty="0"/>
              <a:t>The sacred space has become a toxic landfill.</a:t>
            </a:r>
          </a:p>
        </p:txBody>
      </p:sp>
      <p:sp>
        <p:nvSpPr>
          <p:cNvPr id="4" name="Slide Number Placeholder 3"/>
          <p:cNvSpPr>
            <a:spLocks noGrp="1"/>
          </p:cNvSpPr>
          <p:nvPr>
            <p:ph type="sldNum" sz="quarter" idx="5"/>
          </p:nvPr>
        </p:nvSpPr>
        <p:spPr/>
        <p:txBody>
          <a:bodyPr/>
          <a:lstStyle/>
          <a:p>
            <a:fld id="{161A7001-1717-4E56-923F-B2DB0EB7B2A1}" type="slidenum">
              <a:rPr lang="en-US" smtClean="0"/>
              <a:t>12</a:t>
            </a:fld>
            <a:endParaRPr lang="en-US"/>
          </a:p>
        </p:txBody>
      </p:sp>
    </p:spTree>
    <p:extLst>
      <p:ext uri="{BB962C8B-B14F-4D97-AF65-F5344CB8AC3E}">
        <p14:creationId xmlns:p14="http://schemas.microsoft.com/office/powerpoint/2010/main" val="254982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6"/>
            <a:ext cx="5681980" cy="3792904"/>
          </a:xfrm>
        </p:spPr>
        <p:txBody>
          <a:bodyPr/>
          <a:lstStyle/>
          <a:p>
            <a:r>
              <a:rPr lang="en-US" b="1" dirty="0"/>
              <a:t>Katie:</a:t>
            </a:r>
          </a:p>
          <a:p>
            <a:r>
              <a:rPr lang="en-US" dirty="0"/>
              <a:t>Let’s talk about flame cremation.  Since 2015, cremation using fire has been the most popular death care practice in the US.  Amid the pandemic, local air quality regulators repeatedly lifted cremation limits to allow for coping with the  “backlog” of dead.  In many countries, cremation has become the death care option of choice for most people.  </a:t>
            </a:r>
          </a:p>
          <a:p>
            <a:r>
              <a:rPr lang="en-US" dirty="0"/>
              <a:t>Many believe erroneously that cremation is more environmentally friendly than conventional burial.  But as cremation becomes more commonplace, concerns about its effects on the environment and climate have been mounting.</a:t>
            </a:r>
          </a:p>
          <a:p>
            <a:r>
              <a:rPr lang="en-US" dirty="0"/>
              <a:t>(</a:t>
            </a:r>
            <a:r>
              <a:rPr lang="en-US" b="1" dirty="0"/>
              <a:t>Next</a:t>
            </a:r>
            <a:r>
              <a:rPr lang="en-US" dirty="0"/>
              <a:t>) It </a:t>
            </a:r>
            <a:r>
              <a:rPr lang="en-US" u="sng" dirty="0"/>
              <a:t>may</a:t>
            </a:r>
            <a:r>
              <a:rPr lang="en-US" dirty="0"/>
              <a:t> be lighter on chemicals. (Body might still be embalmed for viewing first.)</a:t>
            </a:r>
          </a:p>
          <a:p>
            <a:r>
              <a:rPr lang="en-US" dirty="0"/>
              <a:t>(</a:t>
            </a:r>
            <a:r>
              <a:rPr lang="en-US" b="1" dirty="0"/>
              <a:t>Next</a:t>
            </a:r>
            <a:r>
              <a:rPr lang="en-US" dirty="0"/>
              <a:t>) It generally uses up less space for storage of the body.</a:t>
            </a:r>
          </a:p>
          <a:p>
            <a:r>
              <a:rPr lang="en-US" dirty="0"/>
              <a:t>(</a:t>
            </a:r>
            <a:r>
              <a:rPr lang="en-US" b="1" dirty="0"/>
              <a:t>Next</a:t>
            </a:r>
            <a:r>
              <a:rPr lang="en-US" dirty="0"/>
              <a:t>) It may not require watering and mowing, depending on where the ashes are stored – sometimes they’re buried in a cemetery.</a:t>
            </a:r>
          </a:p>
          <a:p>
            <a:r>
              <a:rPr lang="en-US" b="1" dirty="0"/>
              <a:t>Terry:</a:t>
            </a:r>
          </a:p>
          <a:p>
            <a:r>
              <a:rPr lang="en-US" dirty="0"/>
              <a:t>BUT -- and these are big buts—</a:t>
            </a:r>
          </a:p>
          <a:p>
            <a:r>
              <a:rPr lang="en-US" dirty="0"/>
              <a:t>(</a:t>
            </a:r>
            <a:r>
              <a:rPr lang="en-US" b="1" dirty="0"/>
              <a:t>Next</a:t>
            </a:r>
            <a:r>
              <a:rPr lang="en-US" dirty="0"/>
              <a:t>) It requires around 3 hours of burning at very high temperatures using about 28 gallons of fuel per body. </a:t>
            </a:r>
            <a:r>
              <a:rPr lang="en-US" b="1" dirty="0"/>
              <a:t>(next) </a:t>
            </a:r>
            <a:r>
              <a:rPr lang="en-US" dirty="0"/>
              <a:t>It has a very high carbon footprint, (600 </a:t>
            </a:r>
            <a:r>
              <a:rPr lang="en-US" dirty="0" err="1"/>
              <a:t>lbs</a:t>
            </a:r>
            <a:r>
              <a:rPr lang="en-US" dirty="0"/>
              <a:t> of CO2 per body). </a:t>
            </a:r>
          </a:p>
          <a:p>
            <a:r>
              <a:rPr lang="en-US" dirty="0"/>
              <a:t>(</a:t>
            </a:r>
            <a:r>
              <a:rPr lang="en-US" b="1" dirty="0"/>
              <a:t>Next) </a:t>
            </a:r>
            <a:r>
              <a:rPr lang="en-US" dirty="0"/>
              <a:t>And there are high toxic emissions from the burning process and from what was in the body.  Cremation is the third highest emitter of mercury into the atmosphere.</a:t>
            </a:r>
          </a:p>
          <a:p>
            <a:r>
              <a:rPr lang="en-US" dirty="0"/>
              <a:t>(</a:t>
            </a:r>
            <a:r>
              <a:rPr lang="en-US" b="1" dirty="0"/>
              <a:t>Next</a:t>
            </a:r>
            <a:r>
              <a:rPr lang="en-US" dirty="0"/>
              <a:t>) Crematories often operate in front-line or environmental injustice communities.</a:t>
            </a:r>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13</a:t>
            </a:fld>
            <a:endParaRPr lang="en-US"/>
          </a:p>
        </p:txBody>
      </p:sp>
    </p:spTree>
    <p:extLst>
      <p:ext uri="{BB962C8B-B14F-4D97-AF65-F5344CB8AC3E}">
        <p14:creationId xmlns:p14="http://schemas.microsoft.com/office/powerpoint/2010/main" val="2061432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8475" y="1301750"/>
            <a:ext cx="5632450" cy="3168650"/>
          </a:xfrm>
        </p:spPr>
      </p:sp>
      <p:sp>
        <p:nvSpPr>
          <p:cNvPr id="3" name="Notes Placeholder 2"/>
          <p:cNvSpPr>
            <a:spLocks noGrp="1"/>
          </p:cNvSpPr>
          <p:nvPr>
            <p:ph type="body" idx="1"/>
          </p:nvPr>
        </p:nvSpPr>
        <p:spPr/>
        <p:txBody>
          <a:bodyPr/>
          <a:lstStyle/>
          <a:p>
            <a:r>
              <a:rPr lang="en-US" sz="2000" dirty="0"/>
              <a:t>Terry:</a:t>
            </a:r>
          </a:p>
          <a:p>
            <a:endParaRPr lang="en-US" sz="2000" dirty="0"/>
          </a:p>
          <a:p>
            <a:r>
              <a:rPr lang="en-US" sz="2000" dirty="0"/>
              <a:t>And here are some pictures of the process and its results.</a:t>
            </a:r>
          </a:p>
        </p:txBody>
      </p:sp>
      <p:sp>
        <p:nvSpPr>
          <p:cNvPr id="4" name="Slide Number Placeholder 3"/>
          <p:cNvSpPr>
            <a:spLocks noGrp="1"/>
          </p:cNvSpPr>
          <p:nvPr>
            <p:ph type="sldNum" sz="quarter" idx="5"/>
          </p:nvPr>
        </p:nvSpPr>
        <p:spPr/>
        <p:txBody>
          <a:bodyPr/>
          <a:lstStyle/>
          <a:p>
            <a:fld id="{161A7001-1717-4E56-923F-B2DB0EB7B2A1}" type="slidenum">
              <a:rPr lang="en-US" smtClean="0"/>
              <a:t>14</a:t>
            </a:fld>
            <a:endParaRPr lang="en-US"/>
          </a:p>
        </p:txBody>
      </p:sp>
    </p:spTree>
    <p:extLst>
      <p:ext uri="{BB962C8B-B14F-4D97-AF65-F5344CB8AC3E}">
        <p14:creationId xmlns:p14="http://schemas.microsoft.com/office/powerpoint/2010/main" val="1617177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If you’ve lived your whole life trying to reduce your carbon footprint,  knowing what is and isn’t legal or required is important.  There can be state &amp; local regulations, cemetery regulations, and simply cultural or local  “traditions.”  Myths and assumptions about death care abound.  </a:t>
            </a:r>
          </a:p>
          <a:p>
            <a:endParaRPr lang="en-US" dirty="0"/>
          </a:p>
          <a:p>
            <a:r>
              <a:rPr lang="en-US" dirty="0"/>
              <a:t>The Federal Trade Commission’s Funeral Rule rule makes it possible for you to choose only those goods and services you want or need and to pay only for those you select, whether you are making arrangements when a death occurs or in advance. </a:t>
            </a:r>
          </a:p>
          <a:p>
            <a:r>
              <a:rPr lang="en-US" dirty="0"/>
              <a:t>The Rule allows you to compare prices among funeral homes and makes it possible for you to select the funeral arrangements you want at the home you use. </a:t>
            </a:r>
          </a:p>
          <a:p>
            <a:r>
              <a:rPr lang="en-US" dirty="0"/>
              <a:t>The Rule does not apply to third-party sellers, such as casket and monument dealers, or to cemeteries that lack an on-site funeral home.</a:t>
            </a:r>
          </a:p>
          <a:p>
            <a:endParaRPr lang="en-US" dirty="0"/>
          </a:p>
          <a:p>
            <a:r>
              <a:rPr lang="en-US" dirty="0"/>
              <a:t>Consider this:  purchase of standard funeral goods has often been highly motivated by the sentiment that the more we spend, the more we demonstrate our love for the deceased.  More people are rejecting this maxim and choosing to purchase items that reflect their basic values in living &amp; dying sustainably</a:t>
            </a:r>
            <a:r>
              <a:rPr lang="en-US" sz="1100" dirty="0"/>
              <a:t>.</a:t>
            </a:r>
          </a:p>
          <a:p>
            <a:endParaRPr lang="en-US" sz="1100" dirty="0"/>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15</a:t>
            </a:fld>
            <a:endParaRPr lang="en-US"/>
          </a:p>
        </p:txBody>
      </p:sp>
    </p:spTree>
    <p:extLst>
      <p:ext uri="{BB962C8B-B14F-4D97-AF65-F5344CB8AC3E}">
        <p14:creationId xmlns:p14="http://schemas.microsoft.com/office/powerpoint/2010/main" val="344941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73163"/>
            <a:ext cx="5632450" cy="3168650"/>
          </a:xfrm>
        </p:spPr>
      </p:sp>
      <p:sp>
        <p:nvSpPr>
          <p:cNvPr id="3" name="Notes Placeholder 2"/>
          <p:cNvSpPr>
            <a:spLocks noGrp="1"/>
          </p:cNvSpPr>
          <p:nvPr>
            <p:ph type="body" idx="1"/>
          </p:nvPr>
        </p:nvSpPr>
        <p:spPr/>
        <p:txBody>
          <a:bodyPr/>
          <a:lstStyle/>
          <a:p>
            <a:r>
              <a:rPr lang="en-US" sz="2000" dirty="0"/>
              <a:t>Terry</a:t>
            </a:r>
          </a:p>
          <a:p>
            <a:endParaRPr lang="en-US" sz="2000" dirty="0"/>
          </a:p>
          <a:p>
            <a:r>
              <a:rPr lang="en-US" sz="2000" dirty="0"/>
              <a:t>[read slide] (</a:t>
            </a:r>
            <a:r>
              <a:rPr lang="en-US" sz="2000" b="1" dirty="0"/>
              <a:t>next</a:t>
            </a:r>
            <a:r>
              <a:rPr lang="en-US" sz="2000" dirty="0"/>
              <a:t>) x 7</a:t>
            </a:r>
          </a:p>
          <a:p>
            <a:endParaRPr lang="en-US" sz="2000" dirty="0"/>
          </a:p>
          <a:p>
            <a:r>
              <a:rPr lang="en-US" sz="2000" dirty="0"/>
              <a:t>We’ll talk about most of the alternatives</a:t>
            </a:r>
          </a:p>
        </p:txBody>
      </p:sp>
      <p:sp>
        <p:nvSpPr>
          <p:cNvPr id="4" name="Slide Number Placeholder 3"/>
          <p:cNvSpPr>
            <a:spLocks noGrp="1"/>
          </p:cNvSpPr>
          <p:nvPr>
            <p:ph type="sldNum" sz="quarter" idx="5"/>
          </p:nvPr>
        </p:nvSpPr>
        <p:spPr/>
        <p:txBody>
          <a:bodyPr/>
          <a:lstStyle/>
          <a:p>
            <a:fld id="{161A7001-1717-4E56-923F-B2DB0EB7B2A1}" type="slidenum">
              <a:rPr lang="en-US" smtClean="0"/>
              <a:t>16</a:t>
            </a:fld>
            <a:endParaRPr lang="en-US"/>
          </a:p>
        </p:txBody>
      </p:sp>
    </p:spTree>
    <p:extLst>
      <p:ext uri="{BB962C8B-B14F-4D97-AF65-F5344CB8AC3E}">
        <p14:creationId xmlns:p14="http://schemas.microsoft.com/office/powerpoint/2010/main" val="3075506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Katie:</a:t>
            </a:r>
          </a:p>
          <a:p>
            <a:endParaRPr lang="en-US" sz="2000" dirty="0"/>
          </a:p>
          <a:p>
            <a:r>
              <a:rPr lang="en-US" sz="2000" dirty="0"/>
              <a:t>Caskets could be made of various biodegradable materials, such as [see slide] The one I just saw recently that didn’t make it onto this list is Recycled PAPER.</a:t>
            </a:r>
          </a:p>
        </p:txBody>
      </p:sp>
      <p:sp>
        <p:nvSpPr>
          <p:cNvPr id="4" name="Slide Number Placeholder 3"/>
          <p:cNvSpPr>
            <a:spLocks noGrp="1"/>
          </p:cNvSpPr>
          <p:nvPr>
            <p:ph type="sldNum" sz="quarter" idx="5"/>
          </p:nvPr>
        </p:nvSpPr>
        <p:spPr/>
        <p:txBody>
          <a:bodyPr/>
          <a:lstStyle/>
          <a:p>
            <a:fld id="{161A7001-1717-4E56-923F-B2DB0EB7B2A1}" type="slidenum">
              <a:rPr lang="en-US" smtClean="0"/>
              <a:t>17</a:t>
            </a:fld>
            <a:endParaRPr lang="en-US"/>
          </a:p>
        </p:txBody>
      </p:sp>
    </p:spTree>
    <p:extLst>
      <p:ext uri="{BB962C8B-B14F-4D97-AF65-F5344CB8AC3E}">
        <p14:creationId xmlns:p14="http://schemas.microsoft.com/office/powerpoint/2010/main" val="1647001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Katie: </a:t>
            </a:r>
          </a:p>
          <a:p>
            <a:endParaRPr lang="en-US" sz="2000" dirty="0"/>
          </a:p>
          <a:p>
            <a:r>
              <a:rPr lang="en-US" sz="2000" dirty="0"/>
              <a:t>Here are a couple of examples of shrouds.</a:t>
            </a:r>
          </a:p>
        </p:txBody>
      </p:sp>
      <p:sp>
        <p:nvSpPr>
          <p:cNvPr id="4" name="Slide Number Placeholder 3"/>
          <p:cNvSpPr>
            <a:spLocks noGrp="1"/>
          </p:cNvSpPr>
          <p:nvPr>
            <p:ph type="sldNum" sz="quarter" idx="5"/>
          </p:nvPr>
        </p:nvSpPr>
        <p:spPr/>
        <p:txBody>
          <a:bodyPr/>
          <a:lstStyle/>
          <a:p>
            <a:fld id="{161A7001-1717-4E56-923F-B2DB0EB7B2A1}" type="slidenum">
              <a:rPr lang="en-US" smtClean="0"/>
              <a:t>18</a:t>
            </a:fld>
            <a:endParaRPr lang="en-US"/>
          </a:p>
        </p:txBody>
      </p:sp>
    </p:spTree>
    <p:extLst>
      <p:ext uri="{BB962C8B-B14F-4D97-AF65-F5344CB8AC3E}">
        <p14:creationId xmlns:p14="http://schemas.microsoft.com/office/powerpoint/2010/main" val="583449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Katie: </a:t>
            </a:r>
          </a:p>
          <a:p>
            <a:endParaRPr lang="en-US" sz="1800" dirty="0"/>
          </a:p>
          <a:p>
            <a:r>
              <a:rPr lang="en-US" sz="1800" dirty="0"/>
              <a:t>This might be either a natural burial ground or a conservation burial ground. </a:t>
            </a:r>
          </a:p>
          <a:p>
            <a:endParaRPr lang="en-US" sz="1800" dirty="0"/>
          </a:p>
          <a:p>
            <a:r>
              <a:rPr lang="en-US" sz="1800" dirty="0"/>
              <a:t>Terry: </a:t>
            </a:r>
          </a:p>
          <a:p>
            <a:endParaRPr lang="en-US" sz="1800" dirty="0"/>
          </a:p>
          <a:p>
            <a:r>
              <a:rPr lang="en-US" sz="1800" dirty="0"/>
              <a:t>This is the kind of place where I would prefer to be buried – a forest with sunshine, but I’d really prefer an evergreen forest.</a:t>
            </a:r>
          </a:p>
        </p:txBody>
      </p:sp>
      <p:sp>
        <p:nvSpPr>
          <p:cNvPr id="4" name="Slide Number Placeholder 3"/>
          <p:cNvSpPr>
            <a:spLocks noGrp="1"/>
          </p:cNvSpPr>
          <p:nvPr>
            <p:ph type="sldNum" sz="quarter" idx="5"/>
          </p:nvPr>
        </p:nvSpPr>
        <p:spPr/>
        <p:txBody>
          <a:bodyPr/>
          <a:lstStyle/>
          <a:p>
            <a:fld id="{161A7001-1717-4E56-923F-B2DB0EB7B2A1}" type="slidenum">
              <a:rPr lang="en-US" smtClean="0"/>
              <a:t>19</a:t>
            </a:fld>
            <a:endParaRPr lang="en-US"/>
          </a:p>
        </p:txBody>
      </p:sp>
    </p:spTree>
    <p:extLst>
      <p:ext uri="{BB962C8B-B14F-4D97-AF65-F5344CB8AC3E}">
        <p14:creationId xmlns:p14="http://schemas.microsoft.com/office/powerpoint/2010/main" val="259730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3696713"/>
          </a:xfrm>
        </p:spPr>
        <p:txBody>
          <a:bodyPr/>
          <a:lstStyle/>
          <a:p>
            <a:r>
              <a:rPr lang="en-US" sz="2000" dirty="0"/>
              <a:t>Katie:	</a:t>
            </a:r>
          </a:p>
          <a:p>
            <a:endParaRPr lang="en-US" sz="2000" dirty="0"/>
          </a:p>
          <a:p>
            <a:r>
              <a:rPr lang="en-US" sz="2000" dirty="0"/>
              <a:t>Pause for audience to read slide</a:t>
            </a:r>
          </a:p>
          <a:p>
            <a:r>
              <a:rPr lang="en-US" sz="2000" dirty="0"/>
              <a:t>This is a subject that is often difficult to talk about, so we will tell you about various practices. We want you to you get familiar with the language so you can have this conversation with your loved ones or those who might have to take care of your final arrangements when you pass.</a:t>
            </a:r>
          </a:p>
        </p:txBody>
      </p:sp>
      <p:sp>
        <p:nvSpPr>
          <p:cNvPr id="4" name="Slide Number Placeholder 3"/>
          <p:cNvSpPr>
            <a:spLocks noGrp="1"/>
          </p:cNvSpPr>
          <p:nvPr>
            <p:ph type="sldNum" sz="quarter" idx="5"/>
          </p:nvPr>
        </p:nvSpPr>
        <p:spPr/>
        <p:txBody>
          <a:bodyPr/>
          <a:lstStyle/>
          <a:p>
            <a:fld id="{161A7001-1717-4E56-923F-B2DB0EB7B2A1}" type="slidenum">
              <a:rPr lang="en-US" smtClean="0"/>
              <a:t>2</a:t>
            </a:fld>
            <a:endParaRPr lang="en-US"/>
          </a:p>
        </p:txBody>
      </p:sp>
    </p:spTree>
    <p:extLst>
      <p:ext uri="{BB962C8B-B14F-4D97-AF65-F5344CB8AC3E}">
        <p14:creationId xmlns:p14="http://schemas.microsoft.com/office/powerpoint/2010/main" val="967934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974" y="4518203"/>
            <a:ext cx="5681980" cy="3696713"/>
          </a:xfrm>
        </p:spPr>
        <p:txBody>
          <a:bodyPr/>
          <a:lstStyle/>
          <a:p>
            <a:r>
              <a:rPr lang="en-US" sz="2000" dirty="0"/>
              <a:t>Katie:  </a:t>
            </a:r>
          </a:p>
          <a:p>
            <a:r>
              <a:rPr lang="en-US" sz="2000" dirty="0"/>
              <a:t>These are examples of reef balls, or memorial reefs. What they are is ashes mixed with cement and then dropped into the ocean. </a:t>
            </a:r>
          </a:p>
          <a:p>
            <a:endParaRPr lang="en-US" sz="2000" dirty="0"/>
          </a:p>
          <a:p>
            <a:r>
              <a:rPr lang="en-US" sz="2000" dirty="0"/>
              <a:t>If you dive, you can visit them, and, purportedly, fish enjoy them as habitat. </a:t>
            </a:r>
          </a:p>
          <a:p>
            <a:endParaRPr lang="en-US" sz="2000" dirty="0"/>
          </a:p>
          <a:p>
            <a:r>
              <a:rPr lang="en-US" sz="2000" dirty="0"/>
              <a:t>You can even have a destination funeral, for dedication and placement of the reef ball. With more Greenhouse Gas Emissions, of course.</a:t>
            </a:r>
          </a:p>
        </p:txBody>
      </p:sp>
      <p:sp>
        <p:nvSpPr>
          <p:cNvPr id="4" name="Slide Number Placeholder 3"/>
          <p:cNvSpPr>
            <a:spLocks noGrp="1"/>
          </p:cNvSpPr>
          <p:nvPr>
            <p:ph type="sldNum" sz="quarter" idx="5"/>
          </p:nvPr>
        </p:nvSpPr>
        <p:spPr/>
        <p:txBody>
          <a:bodyPr/>
          <a:lstStyle/>
          <a:p>
            <a:fld id="{161A7001-1717-4E56-923F-B2DB0EB7B2A1}" type="slidenum">
              <a:rPr lang="en-US" smtClean="0"/>
              <a:t>20</a:t>
            </a:fld>
            <a:endParaRPr lang="en-US"/>
          </a:p>
        </p:txBody>
      </p:sp>
    </p:spTree>
    <p:extLst>
      <p:ext uri="{BB962C8B-B14F-4D97-AF65-F5344CB8AC3E}">
        <p14:creationId xmlns:p14="http://schemas.microsoft.com/office/powerpoint/2010/main" val="37942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998538"/>
            <a:ext cx="5632450" cy="3168650"/>
          </a:xfrm>
        </p:spPr>
      </p:sp>
      <p:sp>
        <p:nvSpPr>
          <p:cNvPr id="3" name="Notes Placeholder 2"/>
          <p:cNvSpPr>
            <a:spLocks noGrp="1"/>
          </p:cNvSpPr>
          <p:nvPr>
            <p:ph type="body" idx="1"/>
          </p:nvPr>
        </p:nvSpPr>
        <p:spPr>
          <a:xfrm>
            <a:off x="795168" y="4502813"/>
            <a:ext cx="5681980" cy="3696713"/>
          </a:xfrm>
        </p:spPr>
        <p:txBody>
          <a:bodyPr/>
          <a:lstStyle/>
          <a:p>
            <a:endParaRPr lang="en-US" sz="2000" dirty="0"/>
          </a:p>
          <a:p>
            <a:endParaRPr lang="en-US" sz="2000" dirty="0"/>
          </a:p>
          <a:p>
            <a:r>
              <a:rPr lang="en-US" sz="2000" dirty="0"/>
              <a:t>Terry:</a:t>
            </a:r>
          </a:p>
          <a:p>
            <a:endParaRPr lang="en-US" sz="2000" dirty="0"/>
          </a:p>
          <a:p>
            <a:r>
              <a:rPr lang="en-US" sz="2000" dirty="0"/>
              <a:t>We come back to our potatoes. Unfortunately, when we’re talking about alternative burial methods, there aren’t as many options for cremating people as there are for cooking potatoes. Here’s one</a:t>
            </a:r>
          </a:p>
          <a:p>
            <a:endParaRPr lang="en-US" sz="2000" dirty="0"/>
          </a:p>
        </p:txBody>
      </p:sp>
      <p:sp>
        <p:nvSpPr>
          <p:cNvPr id="4" name="Slide Number Placeholder 3"/>
          <p:cNvSpPr>
            <a:spLocks noGrp="1"/>
          </p:cNvSpPr>
          <p:nvPr>
            <p:ph type="sldNum" sz="quarter" idx="5"/>
          </p:nvPr>
        </p:nvSpPr>
        <p:spPr/>
        <p:txBody>
          <a:bodyPr/>
          <a:lstStyle/>
          <a:p>
            <a:fld id="{161A7001-1717-4E56-923F-B2DB0EB7B2A1}" type="slidenum">
              <a:rPr lang="en-US" smtClean="0"/>
              <a:t>21</a:t>
            </a:fld>
            <a:endParaRPr lang="en-US"/>
          </a:p>
        </p:txBody>
      </p:sp>
    </p:spTree>
    <p:extLst>
      <p:ext uri="{BB962C8B-B14F-4D97-AF65-F5344CB8AC3E}">
        <p14:creationId xmlns:p14="http://schemas.microsoft.com/office/powerpoint/2010/main" val="762623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Terry:</a:t>
            </a:r>
          </a:p>
          <a:p>
            <a:endParaRPr lang="en-US" sz="1600" dirty="0"/>
          </a:p>
          <a:p>
            <a:r>
              <a:rPr lang="en-US" sz="1600" dirty="0"/>
              <a:t>example:</a:t>
            </a:r>
          </a:p>
          <a:p>
            <a:endParaRPr lang="en-US" sz="1600" dirty="0"/>
          </a:p>
          <a:p>
            <a:r>
              <a:rPr lang="en-US" sz="1600" dirty="0"/>
              <a:t>This picture is of the simple wooden casket of the anti-apartheid leader Archbishop Desmond Tutu being carried out of St. George’s Cathedral in Cape Town, South Africa.</a:t>
            </a:r>
          </a:p>
          <a:p>
            <a:endParaRPr lang="en-US" sz="1600" dirty="0"/>
          </a:p>
          <a:p>
            <a:r>
              <a:rPr lang="en-US" sz="1600" dirty="0"/>
              <a:t>The archbishop, who </a:t>
            </a:r>
            <a:r>
              <a:rPr lang="en-US" sz="1600" dirty="0">
                <a:hlinkClick r:id="rId3"/>
              </a:rPr>
              <a:t>died last year</a:t>
            </a:r>
            <a:r>
              <a:rPr lang="en-US" sz="1600" dirty="0"/>
              <a:t>, had requested that his funeral not be ostentatious and that his body not be cremated by flame. Instead, Tutu requested </a:t>
            </a:r>
            <a:r>
              <a:rPr lang="en-US" sz="1600" dirty="0" err="1"/>
              <a:t>aquamation</a:t>
            </a:r>
            <a:r>
              <a:rPr lang="en-US" sz="1600" dirty="0"/>
              <a:t>, or alkaline hydrolysis, a water-based process considered an eco-friendly alternative to traditional cremation.</a:t>
            </a:r>
          </a:p>
        </p:txBody>
      </p:sp>
      <p:sp>
        <p:nvSpPr>
          <p:cNvPr id="4" name="Slide Number Placeholder 3"/>
          <p:cNvSpPr>
            <a:spLocks noGrp="1"/>
          </p:cNvSpPr>
          <p:nvPr>
            <p:ph type="sldNum" sz="quarter" idx="5"/>
          </p:nvPr>
        </p:nvSpPr>
        <p:spPr/>
        <p:txBody>
          <a:bodyPr/>
          <a:lstStyle/>
          <a:p>
            <a:fld id="{161A7001-1717-4E56-923F-B2DB0EB7B2A1}" type="slidenum">
              <a:rPr lang="en-US" smtClean="0"/>
              <a:t>22</a:t>
            </a:fld>
            <a:endParaRPr lang="en-US"/>
          </a:p>
        </p:txBody>
      </p:sp>
    </p:spTree>
    <p:extLst>
      <p:ext uri="{BB962C8B-B14F-4D97-AF65-F5344CB8AC3E}">
        <p14:creationId xmlns:p14="http://schemas.microsoft.com/office/powerpoint/2010/main" val="2454180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6"/>
            <a:ext cx="5681980" cy="3955235"/>
          </a:xfrm>
        </p:spPr>
        <p:txBody>
          <a:bodyPr/>
          <a:lstStyle/>
          <a:p>
            <a:r>
              <a:rPr lang="en-US" sz="1400" dirty="0"/>
              <a:t>Katie:</a:t>
            </a:r>
          </a:p>
          <a:p>
            <a:endParaRPr lang="en-US" sz="1400" dirty="0"/>
          </a:p>
          <a:p>
            <a:r>
              <a:rPr lang="en-US" sz="1400" dirty="0"/>
              <a:t>So, what is water cremation?</a:t>
            </a:r>
          </a:p>
          <a:p>
            <a:r>
              <a:rPr lang="en-US" sz="1400" dirty="0"/>
              <a:t>Alkaline hydrolysis uses techniques to decompose a body in the same way that it naturally decomposes after burial. This process is sped up dramatically using alkaline chemicals, water, heat, and sometimes pressure, which in turn accelerates the body’s natural decomposition. </a:t>
            </a:r>
          </a:p>
          <a:p>
            <a:r>
              <a:rPr lang="en-US" sz="1400" dirty="0"/>
              <a:t>Once the process is complete, no tissue or DNA are in the liquid. The only remains in the chamber are bones and the sterile liquid solution.</a:t>
            </a:r>
          </a:p>
          <a:p>
            <a:endParaRPr lang="en-US" sz="1400" dirty="0"/>
          </a:p>
          <a:p>
            <a:r>
              <a:rPr lang="en-US" sz="1400" dirty="0"/>
              <a:t>The bones can then be pulverized and returned to the family. But you might need a bigger urn.</a:t>
            </a:r>
          </a:p>
          <a:p>
            <a:endParaRPr lang="en-US" sz="1400" dirty="0"/>
          </a:p>
          <a:p>
            <a:r>
              <a:rPr lang="en-US" sz="1400" dirty="0"/>
              <a:t>Water cremation has been proposed for legalization in Wisconsin but has been objected to by religious groups. Some think it’s disrespectful to have the liquid go into the municipal waste system. (But – note that in regular embalming, blood and other body fluids go down the drain.</a:t>
            </a:r>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23</a:t>
            </a:fld>
            <a:endParaRPr lang="en-US"/>
          </a:p>
        </p:txBody>
      </p:sp>
    </p:spTree>
    <p:extLst>
      <p:ext uri="{BB962C8B-B14F-4D97-AF65-F5344CB8AC3E}">
        <p14:creationId xmlns:p14="http://schemas.microsoft.com/office/powerpoint/2010/main" val="1984781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173163"/>
            <a:ext cx="5632450" cy="3168650"/>
          </a:xfrm>
        </p:spPr>
      </p:sp>
      <p:sp>
        <p:nvSpPr>
          <p:cNvPr id="3" name="Notes Placeholder 2"/>
          <p:cNvSpPr>
            <a:spLocks noGrp="1"/>
          </p:cNvSpPr>
          <p:nvPr>
            <p:ph type="body" idx="1"/>
          </p:nvPr>
        </p:nvSpPr>
        <p:spPr/>
        <p:txBody>
          <a:bodyPr/>
          <a:lstStyle/>
          <a:p>
            <a:r>
              <a:rPr lang="en-US" sz="1400" b="1" dirty="0"/>
              <a:t>Terry:</a:t>
            </a:r>
          </a:p>
          <a:p>
            <a:endParaRPr lang="en-US" sz="1400" b="1" dirty="0"/>
          </a:p>
          <a:p>
            <a:r>
              <a:rPr lang="en-US" sz="1400" b="1" dirty="0"/>
              <a:t>PHASE 1 </a:t>
            </a:r>
            <a:r>
              <a:rPr lang="en-US" sz="1400" dirty="0"/>
              <a:t> </a:t>
            </a:r>
            <a:r>
              <a:rPr lang="en-US" sz="1400" b="1" dirty="0"/>
              <a:t>The cycle begins </a:t>
            </a:r>
            <a:r>
              <a:rPr lang="en-US" sz="1400" dirty="0"/>
              <a:t>(read from slide)</a:t>
            </a:r>
            <a:endParaRPr lang="en-US" sz="1400" i="1" dirty="0"/>
          </a:p>
          <a:p>
            <a:r>
              <a:rPr lang="en-US" sz="1400" b="1" dirty="0"/>
              <a:t>PHASE 2 –The Laying In </a:t>
            </a:r>
            <a:r>
              <a:rPr lang="en-US" sz="1400" dirty="0"/>
              <a:t>The staff lay the body in a cylinder surrounded by wood chips, alfalfa, and straw. </a:t>
            </a:r>
          </a:p>
          <a:p>
            <a:r>
              <a:rPr lang="en-US" sz="1400" b="1" dirty="0"/>
              <a:t>PHASE 3 </a:t>
            </a:r>
            <a:r>
              <a:rPr lang="en-US" sz="1400" dirty="0"/>
              <a:t>The cradle is placed into a vessel and covered in more plant material.</a:t>
            </a:r>
            <a:r>
              <a:rPr lang="en-US" sz="1400" b="1" dirty="0"/>
              <a:t> T</a:t>
            </a:r>
            <a:r>
              <a:rPr lang="en-US" sz="1400" dirty="0"/>
              <a:t>he body and plant material remain in the vessel for 30 days. Microbes break everything down on the molecular level, resulting in the formation of a nutrient‑dense soil.</a:t>
            </a:r>
          </a:p>
          <a:p>
            <a:r>
              <a:rPr lang="en-US" sz="1400" b="1" dirty="0"/>
              <a:t>4 -- </a:t>
            </a:r>
            <a:r>
              <a:rPr lang="en-US" sz="1400" dirty="0"/>
              <a:t>Each body has created one cubic yard of soil amendment, which is removed from the vessel and allowed to cure. Once completed, it can be used to enrich conservation land, forests, or gardens (flowers, shrubs, trees, not vegetables).</a:t>
            </a:r>
          </a:p>
          <a:p>
            <a:r>
              <a:rPr lang="en-US" sz="1400" b="1" dirty="0"/>
              <a:t>5  -- and then there is Life After Death </a:t>
            </a:r>
            <a:r>
              <a:rPr lang="en-US" sz="1400" dirty="0"/>
              <a:t>The soil created returns the nutrients from our bodies to the natural world. It restores forests, sequesters carbon, and nourishes new life. </a:t>
            </a:r>
          </a:p>
          <a:p>
            <a:endParaRPr lang="en-US" sz="1600" b="1" dirty="0"/>
          </a:p>
          <a:p>
            <a:endParaRPr lang="en-US" b="1" dirty="0"/>
          </a:p>
          <a:p>
            <a:endParaRPr lang="en-US" b="1" dirty="0"/>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24</a:t>
            </a:fld>
            <a:endParaRPr lang="en-US"/>
          </a:p>
        </p:txBody>
      </p:sp>
    </p:spTree>
    <p:extLst>
      <p:ext uri="{BB962C8B-B14F-4D97-AF65-F5344CB8AC3E}">
        <p14:creationId xmlns:p14="http://schemas.microsoft.com/office/powerpoint/2010/main" val="260319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Terry:</a:t>
            </a:r>
          </a:p>
          <a:p>
            <a:endParaRPr lang="en-US" sz="1800" dirty="0"/>
          </a:p>
          <a:p>
            <a:r>
              <a:rPr lang="en-US" sz="1800" dirty="0"/>
              <a:t>I have a friend who thinks that the mushroom suit is absolutely the best way to go out. Personally, I think it looks scary – for all we do, we must think about the reactions and wishes of survivors, like our grandkids.  </a:t>
            </a:r>
          </a:p>
          <a:p>
            <a:endParaRPr lang="en-US" sz="1800" dirty="0"/>
          </a:p>
          <a:p>
            <a:r>
              <a:rPr lang="en-US" sz="1800" dirty="0"/>
              <a:t>What the suit does is it supposedly  -- and I say supposedly, because I read an article saying it didn’t work – [talk from slides] (next) (next) (next) (next)</a:t>
            </a:r>
          </a:p>
        </p:txBody>
      </p:sp>
      <p:sp>
        <p:nvSpPr>
          <p:cNvPr id="4" name="Slide Number Placeholder 3"/>
          <p:cNvSpPr>
            <a:spLocks noGrp="1"/>
          </p:cNvSpPr>
          <p:nvPr>
            <p:ph type="sldNum" sz="quarter" idx="5"/>
          </p:nvPr>
        </p:nvSpPr>
        <p:spPr/>
        <p:txBody>
          <a:bodyPr/>
          <a:lstStyle/>
          <a:p>
            <a:fld id="{161A7001-1717-4E56-923F-B2DB0EB7B2A1}" type="slidenum">
              <a:rPr lang="en-US" smtClean="0"/>
              <a:t>25</a:t>
            </a:fld>
            <a:endParaRPr lang="en-US"/>
          </a:p>
        </p:txBody>
      </p:sp>
    </p:spTree>
    <p:extLst>
      <p:ext uri="{BB962C8B-B14F-4D97-AF65-F5344CB8AC3E}">
        <p14:creationId xmlns:p14="http://schemas.microsoft.com/office/powerpoint/2010/main" val="672822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I’ll play that video I promised. This one, from </a:t>
            </a:r>
            <a:r>
              <a:rPr lang="en-US" dirty="0" err="1"/>
              <a:t>AlJazeera</a:t>
            </a:r>
            <a:r>
              <a:rPr lang="en-US" dirty="0"/>
              <a:t>, reviews what I’ve told you, and may help you remember the wording to make the conversations easier.</a:t>
            </a:r>
          </a:p>
        </p:txBody>
      </p:sp>
      <p:sp>
        <p:nvSpPr>
          <p:cNvPr id="4" name="Slide Number Placeholder 3"/>
          <p:cNvSpPr>
            <a:spLocks noGrp="1"/>
          </p:cNvSpPr>
          <p:nvPr>
            <p:ph type="sldNum" sz="quarter" idx="5"/>
          </p:nvPr>
        </p:nvSpPr>
        <p:spPr/>
        <p:txBody>
          <a:bodyPr/>
          <a:lstStyle/>
          <a:p>
            <a:fld id="{161A7001-1717-4E56-923F-B2DB0EB7B2A1}" type="slidenum">
              <a:rPr lang="en-US" smtClean="0"/>
              <a:t>26</a:t>
            </a:fld>
            <a:endParaRPr lang="en-US"/>
          </a:p>
        </p:txBody>
      </p:sp>
    </p:spTree>
    <p:extLst>
      <p:ext uri="{BB962C8B-B14F-4D97-AF65-F5344CB8AC3E}">
        <p14:creationId xmlns:p14="http://schemas.microsoft.com/office/powerpoint/2010/main" val="2283094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Katie:</a:t>
            </a:r>
          </a:p>
          <a:p>
            <a:endParaRPr lang="en-US" sz="1400" dirty="0"/>
          </a:p>
          <a:p>
            <a:r>
              <a:rPr lang="en-US" sz="1400" dirty="0"/>
              <a:t>So – to review – why choose Natural Burial?</a:t>
            </a:r>
          </a:p>
          <a:p>
            <a:r>
              <a:rPr lang="en-US" sz="1400" b="1" dirty="0"/>
              <a:t>(Next) </a:t>
            </a:r>
            <a:r>
              <a:rPr lang="en-US" sz="1400" dirty="0"/>
              <a:t>First, it conserves natural resources – all those metals and concrete that goes into making the casket and vault</a:t>
            </a:r>
          </a:p>
          <a:p>
            <a:r>
              <a:rPr lang="en-US" sz="1400" b="1" dirty="0"/>
              <a:t>(Next) </a:t>
            </a:r>
            <a:r>
              <a:rPr lang="en-US" sz="1400" dirty="0"/>
              <a:t>Next, it reduces carbon emissions – those greenhouse gases that cause global warming</a:t>
            </a:r>
          </a:p>
          <a:p>
            <a:r>
              <a:rPr lang="en-US" sz="1400" b="1" dirty="0"/>
              <a:t>(Next) </a:t>
            </a:r>
            <a:r>
              <a:rPr lang="en-US" sz="1400" dirty="0"/>
              <a:t>Also, it protects workers’ health, by protecting them from exposure to poisonous chemicals</a:t>
            </a:r>
          </a:p>
          <a:p>
            <a:r>
              <a:rPr lang="en-US" sz="1400" b="1" dirty="0"/>
              <a:t>(Next) </a:t>
            </a:r>
            <a:r>
              <a:rPr lang="en-US" sz="1400" dirty="0"/>
              <a:t>It restores or preserves habitat, whether by composting or conservation cemeteries keeping lands intact</a:t>
            </a:r>
          </a:p>
          <a:p>
            <a:r>
              <a:rPr lang="en-US" sz="1400" b="1" dirty="0"/>
              <a:t>(Next) </a:t>
            </a:r>
            <a:r>
              <a:rPr lang="en-US" sz="1400" dirty="0"/>
              <a:t>An important one, to us – it reduces the impact of death practices on climate change,  either by reducing emissions from cremation or the creation of materials to be buried</a:t>
            </a:r>
          </a:p>
          <a:p>
            <a:r>
              <a:rPr lang="en-US" sz="1400" b="1" dirty="0"/>
              <a:t>(Next) </a:t>
            </a:r>
            <a:r>
              <a:rPr lang="en-US" sz="1400" dirty="0"/>
              <a:t>And, not to be overlooked, the cost is usually less, because you can forego a lot of the trappings of the practices that have become standard.</a:t>
            </a:r>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27</a:t>
            </a:fld>
            <a:endParaRPr lang="en-US" dirty="0"/>
          </a:p>
        </p:txBody>
      </p:sp>
    </p:spTree>
    <p:extLst>
      <p:ext uri="{BB962C8B-B14F-4D97-AF65-F5344CB8AC3E}">
        <p14:creationId xmlns:p14="http://schemas.microsoft.com/office/powerpoint/2010/main" val="866457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1265238"/>
            <a:ext cx="5632450" cy="3168650"/>
          </a:xfrm>
        </p:spPr>
      </p:sp>
      <p:sp>
        <p:nvSpPr>
          <p:cNvPr id="3" name="Notes Placeholder 2"/>
          <p:cNvSpPr>
            <a:spLocks noGrp="1"/>
          </p:cNvSpPr>
          <p:nvPr>
            <p:ph type="body" idx="1"/>
          </p:nvPr>
        </p:nvSpPr>
        <p:spPr/>
        <p:txBody>
          <a:bodyPr/>
          <a:lstStyle/>
          <a:p>
            <a:r>
              <a:rPr lang="en-US" sz="1400" b="1" dirty="0"/>
              <a:t>Terry: </a:t>
            </a:r>
            <a:r>
              <a:rPr lang="en-US" sz="1400" dirty="0"/>
              <a:t>So, what’s our conclusion in terms of the greenest burial, the one that uses the least CO2? That would be natural burial, though it uses up more space than human composting or water cremation. Human composting is next, though it’s only available in 5 states, not including Wisconsin. Water cremation comes in third, and it’s legal in Illinois and, I believe in Minnesota. Flame cremation is next, and casket &amp; vault burial clearly takes the prize for using the most CO2.</a:t>
            </a:r>
          </a:p>
          <a:p>
            <a:endParaRPr lang="en-US" sz="1400" dirty="0"/>
          </a:p>
          <a:p>
            <a:pPr algn="just"/>
            <a:r>
              <a:rPr lang="en-US" sz="1400" b="1" dirty="0"/>
              <a:t>Katie: </a:t>
            </a:r>
            <a:r>
              <a:rPr lang="en-US" sz="1400" dirty="0"/>
              <a:t>The green burial process falls on a spectrum and can include a wide range of options and choices, with the fewer materials and energy-consuming practices being the greenest.  But even if one has arrangements already made, know that you still have some of these options. If  a greener burial feels like the right choice for you,  let it be known and make a plan.</a:t>
            </a:r>
          </a:p>
          <a:p>
            <a:endParaRPr lang="en-US" sz="1400" dirty="0"/>
          </a:p>
          <a:p>
            <a:r>
              <a:rPr lang="en-US" sz="1400" dirty="0"/>
              <a:t>Pitch:  Catholic Cemetery Initiative</a:t>
            </a:r>
          </a:p>
          <a:p>
            <a:endParaRPr lang="en-US" sz="2000" dirty="0"/>
          </a:p>
        </p:txBody>
      </p:sp>
      <p:sp>
        <p:nvSpPr>
          <p:cNvPr id="4" name="Slide Number Placeholder 3"/>
          <p:cNvSpPr>
            <a:spLocks noGrp="1"/>
          </p:cNvSpPr>
          <p:nvPr>
            <p:ph type="sldNum" sz="quarter" idx="5"/>
          </p:nvPr>
        </p:nvSpPr>
        <p:spPr/>
        <p:txBody>
          <a:bodyPr/>
          <a:lstStyle/>
          <a:p>
            <a:fld id="{161A7001-1717-4E56-923F-B2DB0EB7B2A1}" type="slidenum">
              <a:rPr lang="en-US" smtClean="0"/>
              <a:t>28</a:t>
            </a:fld>
            <a:endParaRPr lang="en-US"/>
          </a:p>
        </p:txBody>
      </p:sp>
    </p:spTree>
    <p:extLst>
      <p:ext uri="{BB962C8B-B14F-4D97-AF65-F5344CB8AC3E}">
        <p14:creationId xmlns:p14="http://schemas.microsoft.com/office/powerpoint/2010/main" val="4129015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Katie:</a:t>
            </a:r>
          </a:p>
          <a:p>
            <a:r>
              <a:rPr lang="en-US" sz="1400" dirty="0"/>
              <a:t>Green Burial is becoming more readily available, and we can’t emphasize enough how important it is to let it be known what your wishes are, especially for something  like this that’s not mainstream.</a:t>
            </a:r>
          </a:p>
          <a:p>
            <a:pPr marL="231160" indent="-231160">
              <a:buFont typeface="+mj-lt"/>
              <a:buAutoNum type="arabicPeriod"/>
            </a:pPr>
            <a:r>
              <a:rPr lang="en-US" sz="1400" dirty="0"/>
              <a:t>Write down your wishes for a green funeral including where you want to be buried, that you do not want to be embalmed, and what, if anything, you would like to be buried in.</a:t>
            </a:r>
          </a:p>
          <a:p>
            <a:pPr marL="231160" indent="-231160">
              <a:buFont typeface="+mj-lt"/>
              <a:buAutoNum type="arabicPeriod"/>
            </a:pPr>
            <a:r>
              <a:rPr lang="en-US" sz="1400" dirty="0"/>
              <a:t>Make arrangements with a funeral home in advance. This will also help you ensure that you have secured a funeral home that will facilitate your wish for a green burial.</a:t>
            </a:r>
          </a:p>
          <a:p>
            <a:pPr marL="231160" indent="-231160">
              <a:buFont typeface="+mj-lt"/>
              <a:buAutoNum type="arabicPeriod"/>
            </a:pPr>
            <a:r>
              <a:rPr lang="en-US" sz="1400" dirty="0"/>
              <a:t>Choose a cemetery that offers natural burials and whose practices align with your level of sustainability.</a:t>
            </a:r>
          </a:p>
          <a:p>
            <a:pPr marL="231160" indent="-231160">
              <a:buFont typeface="+mj-lt"/>
              <a:buAutoNum type="arabicPeriod"/>
            </a:pPr>
            <a:r>
              <a:rPr lang="en-US" sz="1400" dirty="0"/>
              <a:t>Share your plans with your loved ones, executor, and/or attorney.</a:t>
            </a:r>
          </a:p>
          <a:p>
            <a:pPr marL="231160" indent="-231160">
              <a:buFont typeface="+mj-lt"/>
              <a:buAutoNum type="arabicPeriod"/>
            </a:pPr>
            <a:r>
              <a:rPr lang="en-US" sz="1400" dirty="0"/>
              <a:t>For additional resources, see the Green Burial Council website, greenburialcouncil.org</a:t>
            </a:r>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29</a:t>
            </a:fld>
            <a:endParaRPr lang="en-US"/>
          </a:p>
        </p:txBody>
      </p:sp>
    </p:spTree>
    <p:extLst>
      <p:ext uri="{BB962C8B-B14F-4D97-AF65-F5344CB8AC3E}">
        <p14:creationId xmlns:p14="http://schemas.microsoft.com/office/powerpoint/2010/main" val="134890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694238"/>
            <a:ext cx="5681980" cy="3696713"/>
          </a:xfrm>
        </p:spPr>
        <p:txBody>
          <a:bodyPr/>
          <a:lstStyle/>
          <a:p>
            <a:r>
              <a:rPr lang="en-US" sz="2000" dirty="0"/>
              <a:t>Terry</a:t>
            </a:r>
          </a:p>
          <a:p>
            <a:endParaRPr lang="en-US" sz="2000" dirty="0"/>
          </a:p>
          <a:p>
            <a:r>
              <a:rPr lang="en-US" sz="2000" dirty="0"/>
              <a:t>Pause for reading slide</a:t>
            </a:r>
          </a:p>
          <a:p>
            <a:r>
              <a:rPr lang="en-US" sz="2000" dirty="0"/>
              <a:t>Even if you’re already committed to a family plot, there are choices you can make, as long as you’re alive.</a:t>
            </a:r>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3</a:t>
            </a:fld>
            <a:endParaRPr lang="en-US"/>
          </a:p>
        </p:txBody>
      </p:sp>
    </p:spTree>
    <p:extLst>
      <p:ext uri="{BB962C8B-B14F-4D97-AF65-F5344CB8AC3E}">
        <p14:creationId xmlns:p14="http://schemas.microsoft.com/office/powerpoint/2010/main" val="1242943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Terry:</a:t>
            </a:r>
          </a:p>
          <a:p>
            <a:endParaRPr lang="en-US" sz="1800" dirty="0"/>
          </a:p>
          <a:p>
            <a:r>
              <a:rPr lang="en-US" sz="1800" dirty="0"/>
              <a:t>OK, Now we’re getting into the resources that helped us prepare this program – here’s one book: </a:t>
            </a:r>
            <a:r>
              <a:rPr lang="en-US" sz="1800" i="1" dirty="0"/>
              <a:t>Our last best act; planning for the end of our lives.</a:t>
            </a:r>
          </a:p>
        </p:txBody>
      </p:sp>
      <p:sp>
        <p:nvSpPr>
          <p:cNvPr id="4" name="Slide Number Placeholder 3"/>
          <p:cNvSpPr>
            <a:spLocks noGrp="1"/>
          </p:cNvSpPr>
          <p:nvPr>
            <p:ph type="sldNum" sz="quarter" idx="5"/>
          </p:nvPr>
        </p:nvSpPr>
        <p:spPr/>
        <p:txBody>
          <a:bodyPr/>
          <a:lstStyle/>
          <a:p>
            <a:fld id="{161A7001-1717-4E56-923F-B2DB0EB7B2A1}" type="slidenum">
              <a:rPr lang="en-US" smtClean="0"/>
              <a:t>30</a:t>
            </a:fld>
            <a:endParaRPr lang="en-US"/>
          </a:p>
        </p:txBody>
      </p:sp>
    </p:spTree>
    <p:extLst>
      <p:ext uri="{BB962C8B-B14F-4D97-AF65-F5344CB8AC3E}">
        <p14:creationId xmlns:p14="http://schemas.microsoft.com/office/powerpoint/2010/main" val="958931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Terry:</a:t>
            </a:r>
          </a:p>
          <a:p>
            <a:endParaRPr lang="en-US" sz="2000" dirty="0"/>
          </a:p>
          <a:p>
            <a:r>
              <a:rPr lang="en-US" sz="2000" dirty="0"/>
              <a:t>And another book . . . </a:t>
            </a:r>
          </a:p>
        </p:txBody>
      </p:sp>
      <p:sp>
        <p:nvSpPr>
          <p:cNvPr id="4" name="Slide Number Placeholder 3"/>
          <p:cNvSpPr>
            <a:spLocks noGrp="1"/>
          </p:cNvSpPr>
          <p:nvPr>
            <p:ph type="sldNum" sz="quarter" idx="5"/>
          </p:nvPr>
        </p:nvSpPr>
        <p:spPr/>
        <p:txBody>
          <a:bodyPr/>
          <a:lstStyle/>
          <a:p>
            <a:fld id="{161A7001-1717-4E56-923F-B2DB0EB7B2A1}" type="slidenum">
              <a:rPr lang="en-US" smtClean="0"/>
              <a:t>31</a:t>
            </a:fld>
            <a:endParaRPr lang="en-US"/>
          </a:p>
        </p:txBody>
      </p:sp>
    </p:spTree>
    <p:extLst>
      <p:ext uri="{BB962C8B-B14F-4D97-AF65-F5344CB8AC3E}">
        <p14:creationId xmlns:p14="http://schemas.microsoft.com/office/powerpoint/2010/main" val="4170326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01625"/>
            <a:ext cx="5630862" cy="3168650"/>
          </a:xfrm>
        </p:spPr>
      </p:sp>
      <p:sp>
        <p:nvSpPr>
          <p:cNvPr id="3" name="Notes Placeholder 2"/>
          <p:cNvSpPr>
            <a:spLocks noGrp="1"/>
          </p:cNvSpPr>
          <p:nvPr>
            <p:ph type="body" idx="1"/>
          </p:nvPr>
        </p:nvSpPr>
        <p:spPr>
          <a:xfrm>
            <a:off x="526368" y="3470981"/>
            <a:ext cx="6147992" cy="5763587"/>
          </a:xfrm>
        </p:spPr>
        <p:txBody>
          <a:bodyPr/>
          <a:lstStyle/>
          <a:p>
            <a:r>
              <a:rPr lang="en-US" sz="1600" dirty="0"/>
              <a:t>Terry: </a:t>
            </a:r>
          </a:p>
          <a:p>
            <a:endParaRPr lang="en-US" sz="1600" dirty="0"/>
          </a:p>
          <a:p>
            <a:r>
              <a:rPr lang="en-US" sz="1600" dirty="0"/>
              <a:t>This resource list, which is 2 pages, will be on the 350.org website</a:t>
            </a:r>
            <a:r>
              <a:rPr lang="en-US" sz="2000" dirty="0"/>
              <a:t>.</a:t>
            </a:r>
          </a:p>
          <a:p>
            <a:endParaRPr lang="en-US" sz="2000" dirty="0"/>
          </a:p>
        </p:txBody>
      </p:sp>
      <p:sp>
        <p:nvSpPr>
          <p:cNvPr id="4" name="Slide Number Placeholder 3"/>
          <p:cNvSpPr>
            <a:spLocks noGrp="1"/>
          </p:cNvSpPr>
          <p:nvPr>
            <p:ph type="sldNum" sz="quarter" idx="5"/>
          </p:nvPr>
        </p:nvSpPr>
        <p:spPr/>
        <p:txBody>
          <a:bodyPr/>
          <a:lstStyle/>
          <a:p>
            <a:fld id="{161A7001-1717-4E56-923F-B2DB0EB7B2A1}" type="slidenum">
              <a:rPr lang="en-US" smtClean="0"/>
              <a:t>32</a:t>
            </a:fld>
            <a:endParaRPr lang="en-US"/>
          </a:p>
        </p:txBody>
      </p:sp>
    </p:spTree>
    <p:extLst>
      <p:ext uri="{BB962C8B-B14F-4D97-AF65-F5344CB8AC3E}">
        <p14:creationId xmlns:p14="http://schemas.microsoft.com/office/powerpoint/2010/main" val="3485918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33</a:t>
            </a:fld>
            <a:endParaRPr lang="en-US"/>
          </a:p>
        </p:txBody>
      </p:sp>
    </p:spTree>
    <p:extLst>
      <p:ext uri="{BB962C8B-B14F-4D97-AF65-F5344CB8AC3E}">
        <p14:creationId xmlns:p14="http://schemas.microsoft.com/office/powerpoint/2010/main" val="966247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a:p>
            <a:r>
              <a:rPr lang="en-US" sz="2000" dirty="0"/>
              <a:t>Terry:</a:t>
            </a:r>
          </a:p>
          <a:p>
            <a:endParaRPr lang="en-US" sz="2000" dirty="0"/>
          </a:p>
          <a:p>
            <a:r>
              <a:rPr lang="en-US" sz="2000" dirty="0"/>
              <a:t>Let’s open it up for discussion, questions or comments</a:t>
            </a:r>
            <a:r>
              <a:rPr lang="en-US" dirty="0"/>
              <a:t>. </a:t>
            </a:r>
            <a:r>
              <a:rPr lang="en-US" sz="2000" dirty="0"/>
              <a:t>Remember, we’re not experts, so we may have to get back to you with answers.</a:t>
            </a:r>
          </a:p>
        </p:txBody>
      </p:sp>
      <p:sp>
        <p:nvSpPr>
          <p:cNvPr id="4" name="Slide Number Placeholder 3"/>
          <p:cNvSpPr>
            <a:spLocks noGrp="1"/>
          </p:cNvSpPr>
          <p:nvPr>
            <p:ph type="sldNum" sz="quarter" idx="5"/>
          </p:nvPr>
        </p:nvSpPr>
        <p:spPr/>
        <p:txBody>
          <a:bodyPr/>
          <a:lstStyle/>
          <a:p>
            <a:fld id="{161A7001-1717-4E56-923F-B2DB0EB7B2A1}" type="slidenum">
              <a:rPr lang="en-US" smtClean="0"/>
              <a:t>34</a:t>
            </a:fld>
            <a:endParaRPr lang="en-US"/>
          </a:p>
        </p:txBody>
      </p:sp>
    </p:spTree>
    <p:extLst>
      <p:ext uri="{BB962C8B-B14F-4D97-AF65-F5344CB8AC3E}">
        <p14:creationId xmlns:p14="http://schemas.microsoft.com/office/powerpoint/2010/main" val="170832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Katie: </a:t>
            </a:r>
          </a:p>
          <a:p>
            <a:endParaRPr lang="en-US" sz="1600" dirty="0"/>
          </a:p>
          <a:p>
            <a:r>
              <a:rPr lang="en-US" sz="1600" dirty="0"/>
              <a:t>The first thing that we should say is that we are NOT experts in this topic.  </a:t>
            </a:r>
          </a:p>
          <a:p>
            <a:r>
              <a:rPr lang="en-US" sz="1600"/>
              <a:t>We first became interested </a:t>
            </a:r>
            <a:r>
              <a:rPr lang="en-US" sz="1600" dirty="0"/>
              <a:t>in the topic because Carol </a:t>
            </a:r>
            <a:r>
              <a:rPr lang="en-US" sz="1600" dirty="0" err="1"/>
              <a:t>Waskovich</a:t>
            </a:r>
            <a:r>
              <a:rPr lang="en-US" sz="1600" dirty="0"/>
              <a:t>, a founding member of the Interfaith Earth Network, of which both Terry and I were members, died and was buried in September 2014</a:t>
            </a:r>
            <a:r>
              <a:rPr lang="en-US" sz="1600"/>
              <a:t>.  </a:t>
            </a:r>
          </a:p>
          <a:p>
            <a:r>
              <a:rPr lang="en-US" sz="1600"/>
              <a:t>She </a:t>
            </a:r>
            <a:r>
              <a:rPr lang="en-US" sz="1600" dirty="0"/>
              <a:t>had a Green Burial at Prairie Home Cemetery in Waukesha. She did a lot of good when she was dead – as well as when she was alive – as she inspired us to carry on with spreading the message about </a:t>
            </a:r>
            <a:r>
              <a:rPr lang="en-US" sz="1600"/>
              <a:t>natural burial.</a:t>
            </a:r>
            <a:endParaRPr lang="en-US" sz="1600" dirty="0"/>
          </a:p>
          <a:p>
            <a:r>
              <a:rPr lang="en-US" sz="1600" dirty="0"/>
              <a:t>The picture on the right is of the natural burial area of Prairie Home Cemetery.</a:t>
            </a:r>
          </a:p>
        </p:txBody>
      </p:sp>
      <p:sp>
        <p:nvSpPr>
          <p:cNvPr id="4" name="Slide Number Placeholder 3"/>
          <p:cNvSpPr>
            <a:spLocks noGrp="1"/>
          </p:cNvSpPr>
          <p:nvPr>
            <p:ph type="sldNum" sz="quarter" idx="5"/>
          </p:nvPr>
        </p:nvSpPr>
        <p:spPr/>
        <p:txBody>
          <a:bodyPr/>
          <a:lstStyle/>
          <a:p>
            <a:fld id="{161A7001-1717-4E56-923F-B2DB0EB7B2A1}" type="slidenum">
              <a:rPr lang="en-US" smtClean="0"/>
              <a:t>4</a:t>
            </a:fld>
            <a:endParaRPr lang="en-US"/>
          </a:p>
        </p:txBody>
      </p:sp>
    </p:spTree>
    <p:extLst>
      <p:ext uri="{BB962C8B-B14F-4D97-AF65-F5344CB8AC3E}">
        <p14:creationId xmlns:p14="http://schemas.microsoft.com/office/powerpoint/2010/main" val="69439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Katie</a:t>
            </a:r>
            <a:r>
              <a:rPr lang="en-US" sz="2000" dirty="0"/>
              <a:t>: </a:t>
            </a:r>
          </a:p>
          <a:p>
            <a:endParaRPr lang="en-US" sz="2000" dirty="0"/>
          </a:p>
          <a:p>
            <a:r>
              <a:rPr lang="en-US" sz="2000"/>
              <a:t>[talk </a:t>
            </a:r>
            <a:r>
              <a:rPr lang="en-US" sz="2000" dirty="0"/>
              <a:t>from slides]:  Many who are trying to live their lives in a “greener” more sustainable way are now exploring options for leaving a more sustainable legacy through their burial choices.  </a:t>
            </a:r>
          </a:p>
          <a:p>
            <a:endParaRPr lang="en-US" sz="2000" dirty="0"/>
          </a:p>
          <a:p>
            <a:r>
              <a:rPr lang="en-US" sz="2000" dirty="0"/>
              <a:t>Carol’s natural burial prompted us to learn more about these options and begin to share them with others, i.e., programs and tabling events</a:t>
            </a:r>
            <a:r>
              <a:rPr lang="en-US" b="0" dirty="0">
                <a:effectLst/>
              </a:rPr>
              <a:t>.</a:t>
            </a:r>
          </a:p>
        </p:txBody>
      </p:sp>
      <p:sp>
        <p:nvSpPr>
          <p:cNvPr id="4" name="Slide Number Placeholder 3"/>
          <p:cNvSpPr>
            <a:spLocks noGrp="1"/>
          </p:cNvSpPr>
          <p:nvPr>
            <p:ph type="sldNum" sz="quarter" idx="5"/>
          </p:nvPr>
        </p:nvSpPr>
        <p:spPr/>
        <p:txBody>
          <a:bodyPr/>
          <a:lstStyle/>
          <a:p>
            <a:fld id="{161A7001-1717-4E56-923F-B2DB0EB7B2A1}" type="slidenum">
              <a:rPr lang="en-US" smtClean="0"/>
              <a:t>5</a:t>
            </a:fld>
            <a:endParaRPr lang="en-US"/>
          </a:p>
        </p:txBody>
      </p:sp>
    </p:spTree>
    <p:extLst>
      <p:ext uri="{BB962C8B-B14F-4D97-AF65-F5344CB8AC3E}">
        <p14:creationId xmlns:p14="http://schemas.microsoft.com/office/powerpoint/2010/main" val="325742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998538"/>
            <a:ext cx="5632450" cy="3168650"/>
          </a:xfrm>
        </p:spPr>
      </p:sp>
      <p:sp>
        <p:nvSpPr>
          <p:cNvPr id="3" name="Notes Placeholder 2"/>
          <p:cNvSpPr>
            <a:spLocks noGrp="1"/>
          </p:cNvSpPr>
          <p:nvPr>
            <p:ph type="body" idx="1"/>
          </p:nvPr>
        </p:nvSpPr>
        <p:spPr/>
        <p:txBody>
          <a:bodyPr/>
          <a:lstStyle/>
          <a:p>
            <a:r>
              <a:rPr lang="en-US" sz="1800"/>
              <a:t>Terry</a:t>
            </a:r>
            <a:r>
              <a:rPr lang="en-US" sz="1800" dirty="0"/>
              <a:t>:</a:t>
            </a:r>
          </a:p>
          <a:p>
            <a:r>
              <a:rPr lang="en-US" sz="1800"/>
              <a:t>Pause for reading slide</a:t>
            </a:r>
            <a:endParaRPr lang="en-US" sz="1800" dirty="0"/>
          </a:p>
          <a:p>
            <a:r>
              <a:rPr lang="en-US" sz="1800"/>
              <a:t>But</a:t>
            </a:r>
            <a:r>
              <a:rPr lang="en-US" sz="1800" dirty="0"/>
              <a:t>, we’re not potatoes, and the issue of how to treat human remains is a sensitive one; with as many traditions as there are cultures, </a:t>
            </a:r>
            <a:r>
              <a:rPr lang="en-US" sz="1800"/>
              <a:t>and we have great </a:t>
            </a:r>
            <a:r>
              <a:rPr lang="en-US" sz="1800" dirty="0"/>
              <a:t>respect for </a:t>
            </a:r>
            <a:r>
              <a:rPr lang="en-US" sz="1800"/>
              <a:t>all those who go through </a:t>
            </a:r>
            <a:r>
              <a:rPr lang="en-US" sz="1800" dirty="0"/>
              <a:t>this process. Conversations around this topic often lead to two conclusions about what to do with the deceased: either traditional cemetery burial or cremation.</a:t>
            </a:r>
          </a:p>
          <a:p>
            <a:r>
              <a:rPr lang="en-US" sz="1800" dirty="0"/>
              <a:t>However, there are several alternatives that have been emerging over the past couple of years. </a:t>
            </a:r>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6</a:t>
            </a:fld>
            <a:endParaRPr lang="en-US"/>
          </a:p>
        </p:txBody>
      </p:sp>
    </p:spTree>
    <p:extLst>
      <p:ext uri="{BB962C8B-B14F-4D97-AF65-F5344CB8AC3E}">
        <p14:creationId xmlns:p14="http://schemas.microsoft.com/office/powerpoint/2010/main" val="303945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Katie: </a:t>
            </a:r>
          </a:p>
          <a:p>
            <a:r>
              <a:rPr lang="en-US" sz="1800" dirty="0"/>
              <a:t>We will be using the terms green or natural burial interchangeably in this presentation. Before we get much deeper into our presentation, we should define what we mean. </a:t>
            </a:r>
            <a:r>
              <a:rPr lang="en-US" sz="1800" b="1" dirty="0"/>
              <a:t>[Talk from slide.](next) x9</a:t>
            </a:r>
          </a:p>
          <a:p>
            <a:r>
              <a:rPr lang="en-US" sz="1800" b="1" dirty="0"/>
              <a:t>Terry</a:t>
            </a:r>
            <a:r>
              <a:rPr lang="en-US" sz="1800" dirty="0"/>
              <a:t>: </a:t>
            </a:r>
          </a:p>
          <a:p>
            <a:r>
              <a:rPr lang="en-US" sz="1800" dirty="0"/>
              <a:t>By the way, this picture is from the Prairie Rest section of Forest Home Cemetery, their natural burial area. The names of those buried there are inscribed on the rock, if they wish. As of the summer, when I attended the funeral of Bill Sell, whom I’m guessing some of you knew, I think there were two stones, both quite full of names.</a:t>
            </a:r>
          </a:p>
        </p:txBody>
      </p:sp>
      <p:sp>
        <p:nvSpPr>
          <p:cNvPr id="4" name="Slide Number Placeholder 3"/>
          <p:cNvSpPr>
            <a:spLocks noGrp="1"/>
          </p:cNvSpPr>
          <p:nvPr>
            <p:ph type="sldNum" sz="quarter" idx="5"/>
          </p:nvPr>
        </p:nvSpPr>
        <p:spPr/>
        <p:txBody>
          <a:bodyPr/>
          <a:lstStyle/>
          <a:p>
            <a:fld id="{161A7001-1717-4E56-923F-B2DB0EB7B2A1}" type="slidenum">
              <a:rPr lang="en-US" smtClean="0"/>
              <a:t>7</a:t>
            </a:fld>
            <a:endParaRPr lang="en-US"/>
          </a:p>
        </p:txBody>
      </p:sp>
    </p:spTree>
    <p:extLst>
      <p:ext uri="{BB962C8B-B14F-4D97-AF65-F5344CB8AC3E}">
        <p14:creationId xmlns:p14="http://schemas.microsoft.com/office/powerpoint/2010/main" val="35111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Katie: </a:t>
            </a:r>
          </a:p>
          <a:p>
            <a:endParaRPr lang="en-US" sz="2000" dirty="0"/>
          </a:p>
          <a:p>
            <a:r>
              <a:rPr lang="en-US" sz="2000" dirty="0"/>
              <a:t>What’s the matter with current burial practices, and why do we need alternatives? </a:t>
            </a:r>
          </a:p>
          <a:p>
            <a:endParaRPr lang="en-US" sz="2000" dirty="0"/>
          </a:p>
          <a:p>
            <a:r>
              <a:rPr lang="en-US" sz="2000" dirty="0"/>
              <a:t>[Talk from Slide] We’ll go into each of these in detail.</a:t>
            </a:r>
          </a:p>
          <a:p>
            <a:endParaRPr lang="en-US" sz="2000" b="1" dirty="0"/>
          </a:p>
        </p:txBody>
      </p:sp>
      <p:sp>
        <p:nvSpPr>
          <p:cNvPr id="4" name="Slide Number Placeholder 3"/>
          <p:cNvSpPr>
            <a:spLocks noGrp="1"/>
          </p:cNvSpPr>
          <p:nvPr>
            <p:ph type="sldNum" sz="quarter" idx="5"/>
          </p:nvPr>
        </p:nvSpPr>
        <p:spPr/>
        <p:txBody>
          <a:bodyPr/>
          <a:lstStyle/>
          <a:p>
            <a:fld id="{161A7001-1717-4E56-923F-B2DB0EB7B2A1}" type="slidenum">
              <a:rPr lang="en-US" smtClean="0"/>
              <a:t>8</a:t>
            </a:fld>
            <a:endParaRPr lang="en-US"/>
          </a:p>
        </p:txBody>
      </p:sp>
    </p:spTree>
    <p:extLst>
      <p:ext uri="{BB962C8B-B14F-4D97-AF65-F5344CB8AC3E}">
        <p14:creationId xmlns:p14="http://schemas.microsoft.com/office/powerpoint/2010/main" val="1201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96741"/>
            <a:ext cx="5681980" cy="4457700"/>
          </a:xfrm>
        </p:spPr>
        <p:txBody>
          <a:bodyPr/>
          <a:lstStyle/>
          <a:p>
            <a:pPr lvl="0">
              <a:defRPr/>
            </a:pPr>
            <a:r>
              <a:rPr lang="en-US" dirty="0"/>
              <a:t>Terry:</a:t>
            </a:r>
          </a:p>
          <a:p>
            <a:pPr lvl="0">
              <a:defRPr/>
            </a:pPr>
            <a:r>
              <a:rPr lang="en-US" dirty="0"/>
              <a:t>There are at least  three issues with embalming. (</a:t>
            </a:r>
            <a:r>
              <a:rPr lang="en-US" b="1" dirty="0"/>
              <a:t>Next</a:t>
            </a:r>
            <a:r>
              <a:rPr lang="en-US" dirty="0"/>
              <a:t>) First the blood is drained out. The issue is that the body is then  filled with chemicals like formaldehyde, a carcinogen, to preserve bodies. The practice dates to ancient Egypt, though of course they didn’t use modern toxic chemicals. In the U.S., the practice caught on during the Civil War, to transport soldiers home from the battlefield. We should note that embalming does NOT prevent the body from decomposing.</a:t>
            </a:r>
          </a:p>
          <a:p>
            <a:pPr lvl="0">
              <a:defRPr/>
            </a:pPr>
            <a:endParaRPr lang="en-US" dirty="0"/>
          </a:p>
          <a:p>
            <a:pPr lvl="0">
              <a:defRPr/>
            </a:pPr>
            <a:r>
              <a:rPr lang="en-US" dirty="0"/>
              <a:t>Katie –tell the joke about Beethoven --</a:t>
            </a:r>
          </a:p>
          <a:p>
            <a:pPr lvl="0">
              <a:defRPr/>
            </a:pPr>
            <a:r>
              <a:rPr lang="en-US" dirty="0"/>
              <a:t>(</a:t>
            </a:r>
            <a:r>
              <a:rPr lang="en-US" b="1" dirty="0"/>
              <a:t>Next</a:t>
            </a:r>
            <a:r>
              <a:rPr lang="en-US" dirty="0"/>
              <a:t>) Second, one million people are embalmed in U.S. every year, and 3 to 4 gallons of chemicals are used to preserve the average body. 1 million times 3 to 4 – yikes! That’s 5 or 6 Olympic-sized swimming pools-full – in just the U.S.!</a:t>
            </a:r>
          </a:p>
          <a:p>
            <a:r>
              <a:rPr lang="en-US" dirty="0"/>
              <a:t>And – embalming fluid  can and does leak into soil and thus groundwater, potentially at hazardous concentrations.</a:t>
            </a:r>
          </a:p>
          <a:p>
            <a:endParaRPr lang="en-US" dirty="0"/>
          </a:p>
          <a:p>
            <a:r>
              <a:rPr lang="en-US" dirty="0"/>
              <a:t>(</a:t>
            </a:r>
            <a:r>
              <a:rPr lang="en-US" b="1" dirty="0"/>
              <a:t>Next</a:t>
            </a:r>
            <a:r>
              <a:rPr lang="en-US" dirty="0"/>
              <a:t>) The formaldehyde doesn’t bother the dead body, but it’s toxic to the people who do the embalming – putting them at an 8x higher risk for leukemia and a 3x higher risk for ALS, Lou Gehrig’s Disease, compared to the general population.  I sure don’t want to be poisoning people so I can look good in a casket for a few hours!</a:t>
            </a:r>
          </a:p>
          <a:p>
            <a:r>
              <a:rPr lang="en-US" dirty="0"/>
              <a:t>(</a:t>
            </a:r>
            <a:r>
              <a:rPr lang="en-US" b="1" dirty="0"/>
              <a:t>Next</a:t>
            </a:r>
            <a:r>
              <a:rPr lang="en-US" dirty="0"/>
              <a:t>) We understand that organic embalming, without the toxic chemicals, is available now – but we don’t know how widely it’s available.</a:t>
            </a:r>
          </a:p>
          <a:p>
            <a:pPr lvl="1"/>
            <a:r>
              <a:rPr lang="en-US" dirty="0"/>
              <a:t>Further note – embalming is NOT a legal requirement.</a:t>
            </a:r>
          </a:p>
          <a:p>
            <a:pPr defTabSz="924641">
              <a:defRPr/>
            </a:pPr>
            <a:endParaRPr lang="en-US" dirty="0"/>
          </a:p>
          <a:p>
            <a:pPr defTabSz="924641">
              <a:defRPr/>
            </a:pPr>
            <a:endParaRPr lang="en-US" dirty="0"/>
          </a:p>
          <a:p>
            <a:endParaRPr lang="en-US" dirty="0"/>
          </a:p>
        </p:txBody>
      </p:sp>
      <p:sp>
        <p:nvSpPr>
          <p:cNvPr id="4" name="Slide Number Placeholder 3"/>
          <p:cNvSpPr>
            <a:spLocks noGrp="1"/>
          </p:cNvSpPr>
          <p:nvPr>
            <p:ph type="sldNum" sz="quarter" idx="5"/>
          </p:nvPr>
        </p:nvSpPr>
        <p:spPr/>
        <p:txBody>
          <a:bodyPr/>
          <a:lstStyle/>
          <a:p>
            <a:fld id="{161A7001-1717-4E56-923F-B2DB0EB7B2A1}" type="slidenum">
              <a:rPr lang="en-US" smtClean="0"/>
              <a:t>9</a:t>
            </a:fld>
            <a:endParaRPr lang="en-US"/>
          </a:p>
        </p:txBody>
      </p:sp>
    </p:spTree>
    <p:extLst>
      <p:ext uri="{BB962C8B-B14F-4D97-AF65-F5344CB8AC3E}">
        <p14:creationId xmlns:p14="http://schemas.microsoft.com/office/powerpoint/2010/main" val="280403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263590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5EFEB-7331-48C1-8892-1C65D77D60D8}" type="datetimeFigureOut">
              <a:rPr lang="en-US" smtClean="0"/>
              <a:t>12/29/22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424536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272367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3556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35164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112395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173480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363192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7534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141701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68337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15EFEB-7331-48C1-8892-1C65D77D60D8}" type="datetimeFigureOut">
              <a:rPr lang="en-US" smtClean="0"/>
              <a:t>12/29/22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371924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15EFEB-7331-48C1-8892-1C65D77D60D8}" type="datetimeFigureOut">
              <a:rPr lang="en-US" smtClean="0"/>
              <a:t>12/29/22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426245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257835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184166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D15EFEB-7331-48C1-8892-1C65D77D60D8}" type="datetimeFigureOut">
              <a:rPr lang="en-US" smtClean="0"/>
              <a:t>12/29/22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236234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5EFEB-7331-48C1-8892-1C65D77D60D8}" type="datetimeFigureOut">
              <a:rPr lang="en-US" smtClean="0"/>
              <a:t>12/29/22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6F2C-6F6F-488F-912B-9E037AC366F4}" type="slidenum">
              <a:rPr lang="en-US" smtClean="0"/>
              <a:t>‹#›</a:t>
            </a:fld>
            <a:endParaRPr lang="en-US"/>
          </a:p>
        </p:txBody>
      </p:sp>
    </p:spTree>
    <p:extLst>
      <p:ext uri="{BB962C8B-B14F-4D97-AF65-F5344CB8AC3E}">
        <p14:creationId xmlns:p14="http://schemas.microsoft.com/office/powerpoint/2010/main" val="338044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15EFEB-7331-48C1-8892-1C65D77D60D8}" type="datetimeFigureOut">
              <a:rPr lang="en-US" smtClean="0"/>
              <a:t>12/29/22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83C6F2C-6F6F-488F-912B-9E037AC366F4}" type="slidenum">
              <a:rPr lang="en-US" smtClean="0"/>
              <a:t>‹#›</a:t>
            </a:fld>
            <a:endParaRPr lang="en-US"/>
          </a:p>
        </p:txBody>
      </p:sp>
    </p:spTree>
    <p:extLst>
      <p:ext uri="{BB962C8B-B14F-4D97-AF65-F5344CB8AC3E}">
        <p14:creationId xmlns:p14="http://schemas.microsoft.com/office/powerpoint/2010/main" val="155391079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19.png"/><Relationship Id="rId4" Type="http://schemas.openxmlformats.org/officeDocument/2006/relationships/image" Target="../media/image2.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Gp9IohqnZ1M?feature=oembed" TargetMode="Externa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8" Type="http://schemas.openxmlformats.org/officeDocument/2006/relationships/hyperlink" Target="ffering%20Green%20Burial%20Options%20in%20Municipal%20Cemeteries" TargetMode="External"/><Relationship Id="rId13" Type="http://schemas.openxmlformats.org/officeDocument/2006/relationships/hyperlink" Target="https://www.usnews.com/news/best-states/articles/2020-03-12/more-sthttps:/www.usnews.com/news/best-states/articles/2020-03-12/more-states-legalize-alkaline-hydrolysis-dissolving-dead-bodies-in-waterates-legalize-alkaline-hydrolysis-dissolving-dead-bodies-in-water" TargetMode="External"/><Relationship Id="rId3" Type="http://schemas.openxmlformats.org/officeDocument/2006/relationships/hyperlink" Target="https://www.nolo.com/legal-encyclopedia/burial-cremation-laws-wisconsin.html#1" TargetMode="External"/><Relationship Id="rId7" Type="http://schemas.openxmlformats.org/officeDocument/2006/relationships/hyperlink" Target="https://www.greenburialcouncil.org/the-catholic-church-and-green-burial.html" TargetMode="External"/><Relationship Id="rId12" Type="http://schemas.openxmlformats.org/officeDocument/2006/relationships/hyperlink" Target="https://www.popsci.com/human-composting-greener-way-to-di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greenburialcouncil.org/science_green_burial.html" TargetMode="External"/><Relationship Id="rId11" Type="http://schemas.openxmlformats.org/officeDocument/2006/relationships/hyperlink" Target="https://greenburialcouncil.us3.list-manage.com/track/click?u=771881e5e9dd52accb3639ec6&amp;id=7446382690&amp;e=e8c7e76222" TargetMode="External"/><Relationship Id="rId5" Type="http://schemas.openxmlformats.org/officeDocument/2006/relationships/hyperlink" Target="https://www.greenburialcouncil.org/" TargetMode="External"/><Relationship Id="rId10" Type="http://schemas.openxmlformats.org/officeDocument/2006/relationships/hyperlink" Target="https://www.yesmagazine.org/?s=death+issue" TargetMode="External"/><Relationship Id="rId4" Type="http://schemas.openxmlformats.org/officeDocument/2006/relationships/hyperlink" Target="https://www.consumer.ftc.gov/articles/0300-ftc-funeral-rule" TargetMode="External"/><Relationship Id="rId9" Type="http://schemas.openxmlformats.org/officeDocument/2006/relationships/hyperlink" Target="https://funerals.org/" TargetMode="External"/><Relationship Id="rId14" Type="http://schemas.openxmlformats.org/officeDocument/2006/relationships/hyperlink" Target="ttps://www.washingtonpost.com/world/2022/01/02/what-is-aquamation-burial-practice-desmond-tutu-requested-instead-greenhouse-gas-emitting-cremation/?fbclid=IwAR21NMjhT7ZcIbHZ2QbSuPz8kSBuNT7GARqodNLjA8CcNGIpgHgtCdg3dO4"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popsci.com/human-composting-greener-way-to-die/" TargetMode="External"/><Relationship Id="rId13" Type="http://schemas.openxmlformats.org/officeDocument/2006/relationships/hyperlink" Target="https://www.talkdeath.com/" TargetMode="External"/><Relationship Id="rId3" Type="http://schemas.openxmlformats.org/officeDocument/2006/relationships/hyperlink" Target="https://www.motherearthnews.com/sustainable-living/nature-and-environment/natural-funeral-practices-zm0zdj21zols/" TargetMode="External"/><Relationship Id="rId7" Type="http://schemas.openxmlformats.org/officeDocument/2006/relationships/hyperlink" Target="https://www.livekindly.co/funeral-industry-toxic-green-burials/" TargetMode="External"/><Relationship Id="rId12" Type="http://schemas.openxmlformats.org/officeDocument/2006/relationships/hyperlink" Target="https://www.cremationassociation.org/" TargetMode="External"/><Relationship Id="rId2" Type="http://schemas.openxmlformats.org/officeDocument/2006/relationships/notesSlide" Target="../notesSlides/notesSlide33.xml"/><Relationship Id="rId16" Type="http://schemas.openxmlformats.org/officeDocument/2006/relationships/hyperlink" Target="https://www.greenamerica.org/your-green-life/green-burial-right-you" TargetMode="External"/><Relationship Id="rId1" Type="http://schemas.openxmlformats.org/officeDocument/2006/relationships/slideLayout" Target="../slideLayouts/slideLayout6.xml"/><Relationship Id="rId6" Type="http://schemas.openxmlformats.org/officeDocument/2006/relationships/hyperlink" Target="https://theweek.com/feature/opinion/1012220/talking-about-death-is-good-for-us-and-the-environment" TargetMode="External"/><Relationship Id="rId11" Type="http://schemas.openxmlformats.org/officeDocument/2006/relationships/hyperlink" Target="https://www.youtube.com/watch?v=1DiD4h9bRDQGreen%20America" TargetMode="External"/><Relationship Id="rId5" Type="http://schemas.openxmlformats.org/officeDocument/2006/relationships/hyperlink" Target="https://grist.org/fix/green-burial-forest-cemeteries/" TargetMode="External"/><Relationship Id="rId15" Type="http://schemas.openxmlformats.org/officeDocument/2006/relationships/hyperlink" Target="https://www.sierraclub.org/sierra/2022-3-fall/stress-test/ultimate-compostable-you-green-burial" TargetMode="External"/><Relationship Id="rId10" Type="http://schemas.openxmlformats.org/officeDocument/2006/relationships/hyperlink" Target="https://www.thegreenreaper.org/elizabethfournier" TargetMode="External"/><Relationship Id="rId4" Type="http://schemas.openxmlformats.org/officeDocument/2006/relationships/hyperlink" Target="https://www.huffpost.com/entry/green-death-care-practices-water-cremation-natural-organic-reduction_n_6116c41fe4b0a2603b7db97a" TargetMode="External"/><Relationship Id="rId9" Type="http://schemas.openxmlformats.org/officeDocument/2006/relationships/hyperlink" Target="https://www.orderofthegooddeath.com/" TargetMode="External"/><Relationship Id="rId14" Type="http://schemas.openxmlformats.org/officeDocument/2006/relationships/hyperlink" Target="https://www.treesforachange.com/"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A51261-0A82-4B49-BF60-FEC74A0DA8AE}"/>
              </a:ext>
            </a:extLst>
          </p:cNvPr>
          <p:cNvSpPr>
            <a:spLocks noGrp="1"/>
          </p:cNvSpPr>
          <p:nvPr>
            <p:ph type="ctrTitle"/>
          </p:nvPr>
        </p:nvSpPr>
        <p:spPr/>
        <p:txBody>
          <a:bodyPr/>
          <a:lstStyle/>
          <a:p>
            <a:r>
              <a:rPr lang="en-US" sz="4000" b="1" dirty="0"/>
              <a:t>Going, Going, … Gone Green</a:t>
            </a:r>
            <a:br>
              <a:rPr lang="en-US" sz="4000" dirty="0"/>
            </a:br>
            <a:br>
              <a:rPr lang="en-US" sz="4000" dirty="0"/>
            </a:br>
            <a:r>
              <a:rPr lang="en-US" dirty="0"/>
              <a:t>Natural Burial Practices</a:t>
            </a:r>
          </a:p>
        </p:txBody>
      </p:sp>
      <p:sp>
        <p:nvSpPr>
          <p:cNvPr id="5" name="Subtitle 4">
            <a:extLst>
              <a:ext uri="{FF2B5EF4-FFF2-40B4-BE49-F238E27FC236}">
                <a16:creationId xmlns:a16="http://schemas.microsoft.com/office/drawing/2014/main" id="{FD5F7C7D-6553-4CF7-BD5F-AC34ADF52A25}"/>
              </a:ext>
            </a:extLst>
          </p:cNvPr>
          <p:cNvSpPr>
            <a:spLocks noGrp="1"/>
          </p:cNvSpPr>
          <p:nvPr>
            <p:ph type="subTitle" idx="1"/>
          </p:nvPr>
        </p:nvSpPr>
        <p:spPr>
          <a:xfrm>
            <a:off x="1154955" y="4777380"/>
            <a:ext cx="5569695" cy="632820"/>
          </a:xfrm>
        </p:spPr>
        <p:txBody>
          <a:bodyPr/>
          <a:lstStyle/>
          <a:p>
            <a:r>
              <a:rPr lang="en-US" dirty="0"/>
              <a:t>Can we do Good when we’re Dead?</a:t>
            </a:r>
          </a:p>
        </p:txBody>
      </p:sp>
      <p:sp>
        <p:nvSpPr>
          <p:cNvPr id="2" name="TextBox 1">
            <a:extLst>
              <a:ext uri="{FF2B5EF4-FFF2-40B4-BE49-F238E27FC236}">
                <a16:creationId xmlns:a16="http://schemas.microsoft.com/office/drawing/2014/main" id="{4AD12B8B-1D24-48DA-BD87-081B90E8EB58}"/>
              </a:ext>
            </a:extLst>
          </p:cNvPr>
          <p:cNvSpPr txBox="1"/>
          <p:nvPr/>
        </p:nvSpPr>
        <p:spPr>
          <a:xfrm>
            <a:off x="7607137" y="6293072"/>
            <a:ext cx="4171950" cy="369332"/>
          </a:xfrm>
          <a:prstGeom prst="rect">
            <a:avLst/>
          </a:prstGeom>
          <a:noFill/>
        </p:spPr>
        <p:txBody>
          <a:bodyPr wrap="square" rtlCol="0">
            <a:spAutoFit/>
          </a:bodyPr>
          <a:lstStyle/>
          <a:p>
            <a:pPr algn="ctr"/>
            <a:r>
              <a:rPr lang="en-US" dirty="0"/>
              <a:t>December 2022</a:t>
            </a:r>
          </a:p>
        </p:txBody>
      </p:sp>
    </p:spTree>
    <p:extLst>
      <p:ext uri="{BB962C8B-B14F-4D97-AF65-F5344CB8AC3E}">
        <p14:creationId xmlns:p14="http://schemas.microsoft.com/office/powerpoint/2010/main" val="268602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CEA5707-7DEC-4C0B-9200-BC35ED7DAB8C}"/>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Issues with Caskets</a:t>
            </a:r>
          </a:p>
        </p:txBody>
      </p:sp>
      <p:sp>
        <p:nvSpPr>
          <p:cNvPr id="3" name="Content Placeholder 2">
            <a:extLst>
              <a:ext uri="{FF2B5EF4-FFF2-40B4-BE49-F238E27FC236}">
                <a16:creationId xmlns:a16="http://schemas.microsoft.com/office/drawing/2014/main" id="{0CB44F54-B678-476E-B9FC-DD162E9B4C31}"/>
              </a:ext>
            </a:extLst>
          </p:cNvPr>
          <p:cNvSpPr>
            <a:spLocks noGrp="1"/>
          </p:cNvSpPr>
          <p:nvPr>
            <p:ph idx="1"/>
          </p:nvPr>
        </p:nvSpPr>
        <p:spPr>
          <a:xfrm>
            <a:off x="1816197" y="2829399"/>
            <a:ext cx="8946541" cy="3484879"/>
          </a:xfrm>
        </p:spPr>
        <p:txBody>
          <a:bodyPr>
            <a:normAutofit/>
          </a:bodyPr>
          <a:lstStyle/>
          <a:p>
            <a:r>
              <a:rPr lang="en-US" u="sng" dirty="0"/>
              <a:t>Figures from “We Need a Greener Way to Die” article in </a:t>
            </a:r>
            <a:r>
              <a:rPr lang="en-US" i="1" u="sng" dirty="0"/>
              <a:t>Popular Science</a:t>
            </a:r>
          </a:p>
          <a:p>
            <a:pPr lvl="1"/>
            <a:r>
              <a:rPr lang="en-US" dirty="0"/>
              <a:t>Tons of wood, steel, copper, and bronze for caskets</a:t>
            </a:r>
          </a:p>
          <a:p>
            <a:pPr lvl="1"/>
            <a:r>
              <a:rPr lang="en-US" dirty="0"/>
              <a:t>Buried in concrete or steel vault – both are large GHG emitters</a:t>
            </a:r>
          </a:p>
          <a:p>
            <a:pPr lvl="1"/>
            <a:r>
              <a:rPr lang="en-US" dirty="0"/>
              <a:t>No return of bodily nutrients, like potassium and calcium, to the ground</a:t>
            </a:r>
          </a:p>
          <a:p>
            <a:pPr lvl="1"/>
            <a:r>
              <a:rPr lang="en-US" dirty="0"/>
              <a:t>Lack of oxygen causes wasting flesh to release methane</a:t>
            </a:r>
          </a:p>
          <a:p>
            <a:pPr lvl="1"/>
            <a:r>
              <a:rPr lang="en-US" dirty="0"/>
              <a:t>Embalming fluid can leak into soil</a:t>
            </a:r>
          </a:p>
        </p:txBody>
      </p:sp>
    </p:spTree>
    <p:extLst>
      <p:ext uri="{BB962C8B-B14F-4D97-AF65-F5344CB8AC3E}">
        <p14:creationId xmlns:p14="http://schemas.microsoft.com/office/powerpoint/2010/main" val="2720083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7FDB-6076-4F8F-BD04-FD8F903F613A}"/>
              </a:ext>
            </a:extLst>
          </p:cNvPr>
          <p:cNvSpPr>
            <a:spLocks noGrp="1"/>
          </p:cNvSpPr>
          <p:nvPr>
            <p:ph type="title"/>
          </p:nvPr>
        </p:nvSpPr>
        <p:spPr/>
        <p:txBody>
          <a:bodyPr/>
          <a:lstStyle/>
          <a:p>
            <a:r>
              <a:rPr lang="en-US" dirty="0"/>
              <a:t>Issues of Land use</a:t>
            </a:r>
          </a:p>
        </p:txBody>
      </p:sp>
      <p:pic>
        <p:nvPicPr>
          <p:cNvPr id="10" name="Content Placeholder 9" descr="A picture containing grass, outdoor, fire, gravestone&#10;&#10;Description automatically generated">
            <a:extLst>
              <a:ext uri="{FF2B5EF4-FFF2-40B4-BE49-F238E27FC236}">
                <a16:creationId xmlns:a16="http://schemas.microsoft.com/office/drawing/2014/main" id="{8CA8E68F-D86C-4C50-A617-20838306AE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438" y="1468176"/>
            <a:ext cx="3226016" cy="2150677"/>
          </a:xfrm>
        </p:spPr>
      </p:pic>
      <p:pic>
        <p:nvPicPr>
          <p:cNvPr id="12" name="Picture 11" descr="A cemetery with many gravestones&#10;&#10;Description automatically generated with medium confidence">
            <a:extLst>
              <a:ext uri="{FF2B5EF4-FFF2-40B4-BE49-F238E27FC236}">
                <a16:creationId xmlns:a16="http://schemas.microsoft.com/office/drawing/2014/main" id="{A41E1619-9386-484E-8089-46DEA2A54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8575" y="1738313"/>
            <a:ext cx="2911017" cy="2180192"/>
          </a:xfrm>
          <a:prstGeom prst="rect">
            <a:avLst/>
          </a:prstGeom>
        </p:spPr>
      </p:pic>
      <p:pic>
        <p:nvPicPr>
          <p:cNvPr id="14" name="Picture 13" descr="A picture containing tree, outdoor, grass, park&#10;&#10;Description automatically generated">
            <a:extLst>
              <a:ext uri="{FF2B5EF4-FFF2-40B4-BE49-F238E27FC236}">
                <a16:creationId xmlns:a16="http://schemas.microsoft.com/office/drawing/2014/main" id="{CDE07BB5-79D0-40D2-9670-A4831E6BDC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9413" y="4454165"/>
            <a:ext cx="3200365" cy="2248293"/>
          </a:xfrm>
          <a:prstGeom prst="rect">
            <a:avLst/>
          </a:prstGeom>
        </p:spPr>
      </p:pic>
      <p:pic>
        <p:nvPicPr>
          <p:cNvPr id="16" name="Picture 15" descr="A picture containing plant&#10;&#10;Description automatically generated">
            <a:extLst>
              <a:ext uri="{FF2B5EF4-FFF2-40B4-BE49-F238E27FC236}">
                <a16:creationId xmlns:a16="http://schemas.microsoft.com/office/drawing/2014/main" id="{D7D864FD-5725-4DBC-8196-211F28100D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2209" y="2252600"/>
            <a:ext cx="3176829" cy="1713420"/>
          </a:xfrm>
          <a:prstGeom prst="rect">
            <a:avLst/>
          </a:prstGeom>
        </p:spPr>
      </p:pic>
      <p:pic>
        <p:nvPicPr>
          <p:cNvPr id="18" name="Picture 17" descr="A picture containing grass, sky, outdoor, nature&#10;&#10;Description automatically generated">
            <a:extLst>
              <a:ext uri="{FF2B5EF4-FFF2-40B4-BE49-F238E27FC236}">
                <a16:creationId xmlns:a16="http://schemas.microsoft.com/office/drawing/2014/main" id="{5CA42991-562B-4DB1-BA4C-182A662B8A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3908" y="4317857"/>
            <a:ext cx="4001678" cy="2072864"/>
          </a:xfrm>
          <a:prstGeom prst="rect">
            <a:avLst/>
          </a:prstGeom>
        </p:spPr>
      </p:pic>
      <p:pic>
        <p:nvPicPr>
          <p:cNvPr id="20" name="Picture 19" descr="A picture containing tree, ground, outdoor&#10;&#10;Description automatically generated">
            <a:extLst>
              <a:ext uri="{FF2B5EF4-FFF2-40B4-BE49-F238E27FC236}">
                <a16:creationId xmlns:a16="http://schemas.microsoft.com/office/drawing/2014/main" id="{32C29BA2-EE8F-4488-9146-2589139B9F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857" y="4133240"/>
            <a:ext cx="2955178" cy="1957649"/>
          </a:xfrm>
          <a:prstGeom prst="rect">
            <a:avLst/>
          </a:prstGeom>
        </p:spPr>
      </p:pic>
    </p:spTree>
    <p:extLst>
      <p:ext uri="{BB962C8B-B14F-4D97-AF65-F5344CB8AC3E}">
        <p14:creationId xmlns:p14="http://schemas.microsoft.com/office/powerpoint/2010/main" val="267285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0BE5-70AF-4F3D-9F1C-078BF92D5822}"/>
              </a:ext>
            </a:extLst>
          </p:cNvPr>
          <p:cNvSpPr>
            <a:spLocks noGrp="1"/>
          </p:cNvSpPr>
          <p:nvPr>
            <p:ph type="title"/>
          </p:nvPr>
        </p:nvSpPr>
        <p:spPr>
          <a:xfrm>
            <a:off x="1230573" y="556412"/>
            <a:ext cx="9404723" cy="1400530"/>
          </a:xfrm>
        </p:spPr>
        <p:txBody>
          <a:bodyPr/>
          <a:lstStyle/>
          <a:p>
            <a:r>
              <a:rPr lang="en-US" dirty="0"/>
              <a:t>Issues with Cemetery</a:t>
            </a:r>
            <a:br>
              <a:rPr lang="en-US" dirty="0"/>
            </a:br>
            <a:r>
              <a:rPr lang="en-US" dirty="0"/>
              <a:t>Maintenance</a:t>
            </a:r>
            <a:br>
              <a:rPr lang="en-US" dirty="0"/>
            </a:br>
            <a:endParaRPr lang="en-US" dirty="0"/>
          </a:p>
        </p:txBody>
      </p:sp>
      <p:pic>
        <p:nvPicPr>
          <p:cNvPr id="5" name="Content Placeholder 4" descr="A couple of men riding lawn mowers in a cemetery&#10;&#10;Description automatically generated with low confidence">
            <a:extLst>
              <a:ext uri="{FF2B5EF4-FFF2-40B4-BE49-F238E27FC236}">
                <a16:creationId xmlns:a16="http://schemas.microsoft.com/office/drawing/2014/main" id="{46E3B636-61E2-48D4-9FF9-BCFBA7D245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2153" y="2246286"/>
            <a:ext cx="6907693" cy="3912124"/>
          </a:xfrm>
        </p:spPr>
      </p:pic>
    </p:spTree>
    <p:extLst>
      <p:ext uri="{BB962C8B-B14F-4D97-AF65-F5344CB8AC3E}">
        <p14:creationId xmlns:p14="http://schemas.microsoft.com/office/powerpoint/2010/main" val="398274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EE76FA-7F16-48BF-A0E7-EC92CC9F917D}"/>
              </a:ext>
            </a:extLst>
          </p:cNvPr>
          <p:cNvSpPr>
            <a:spLocks noGrp="1"/>
          </p:cNvSpPr>
          <p:nvPr>
            <p:ph type="title"/>
          </p:nvPr>
        </p:nvSpPr>
        <p:spPr>
          <a:xfrm>
            <a:off x="653143" y="1645920"/>
            <a:ext cx="3522879" cy="4470821"/>
          </a:xfrm>
        </p:spPr>
        <p:txBody>
          <a:bodyPr>
            <a:normAutofit/>
          </a:bodyPr>
          <a:lstStyle/>
          <a:p>
            <a:pPr algn="r"/>
            <a:r>
              <a:rPr lang="en-US" dirty="0">
                <a:solidFill>
                  <a:srgbClr val="FFFFFF"/>
                </a:solidFill>
              </a:rPr>
              <a:t>Cremation has pros</a:t>
            </a:r>
            <a:br>
              <a:rPr lang="en-US" dirty="0">
                <a:solidFill>
                  <a:srgbClr val="FFFFFF"/>
                </a:solidFill>
              </a:rPr>
            </a:br>
            <a:r>
              <a:rPr lang="en-US" dirty="0">
                <a:solidFill>
                  <a:srgbClr val="FFFFFF"/>
                </a:solidFill>
              </a:rPr>
              <a:t>and</a:t>
            </a:r>
            <a:br>
              <a:rPr lang="en-US" dirty="0">
                <a:solidFill>
                  <a:srgbClr val="FFFFFF"/>
                </a:solidFill>
              </a:rPr>
            </a:br>
            <a:r>
              <a:rPr lang="en-US" dirty="0">
                <a:solidFill>
                  <a:srgbClr val="FFFFFF"/>
                </a:solidFill>
              </a:rPr>
              <a:t>cons</a:t>
            </a:r>
          </a:p>
        </p:txBody>
      </p:sp>
      <p:sp>
        <p:nvSpPr>
          <p:cNvPr id="3" name="Content Placeholder 2">
            <a:extLst>
              <a:ext uri="{FF2B5EF4-FFF2-40B4-BE49-F238E27FC236}">
                <a16:creationId xmlns:a16="http://schemas.microsoft.com/office/drawing/2014/main" id="{2665085A-D63C-44E7-9AB2-339BCCCD4724}"/>
              </a:ext>
            </a:extLst>
          </p:cNvPr>
          <p:cNvSpPr>
            <a:spLocks noGrp="1"/>
          </p:cNvSpPr>
          <p:nvPr>
            <p:ph idx="1"/>
          </p:nvPr>
        </p:nvSpPr>
        <p:spPr>
          <a:xfrm>
            <a:off x="5204109" y="1542226"/>
            <a:ext cx="5919503" cy="3873154"/>
          </a:xfrm>
        </p:spPr>
        <p:txBody>
          <a:bodyPr>
            <a:normAutofit/>
          </a:bodyPr>
          <a:lstStyle/>
          <a:p>
            <a:r>
              <a:rPr lang="en-US" dirty="0"/>
              <a:t>+ : May be lighter on chemicals</a:t>
            </a:r>
          </a:p>
          <a:p>
            <a:r>
              <a:rPr lang="en-US" dirty="0"/>
              <a:t>+ : Uses up less space</a:t>
            </a:r>
          </a:p>
          <a:p>
            <a:r>
              <a:rPr lang="en-US" dirty="0"/>
              <a:t>~ : May not require watering and mowing</a:t>
            </a:r>
          </a:p>
          <a:p>
            <a:r>
              <a:rPr lang="en-US" dirty="0"/>
              <a:t>BUT:</a:t>
            </a:r>
          </a:p>
          <a:p>
            <a:r>
              <a:rPr lang="en-US" dirty="0"/>
              <a:t>- : Takes around 28 gallons of fuel per body</a:t>
            </a:r>
          </a:p>
          <a:p>
            <a:r>
              <a:rPr lang="en-US" dirty="0"/>
              <a:t>- : Very high carbon footprint</a:t>
            </a:r>
          </a:p>
          <a:p>
            <a:r>
              <a:rPr lang="en-US" dirty="0"/>
              <a:t>- : High toxic emissions</a:t>
            </a:r>
          </a:p>
          <a:p>
            <a:r>
              <a:rPr lang="en-US" dirty="0"/>
              <a:t>- : Crematories often operate in front-line or environmental justice communities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938879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37836946-057D-4951-815C-C482C0ACAE5A}"/>
              </a:ext>
            </a:extLst>
          </p:cNvPr>
          <p:cNvSpPr txBox="1"/>
          <p:nvPr/>
        </p:nvSpPr>
        <p:spPr>
          <a:xfrm>
            <a:off x="635459" y="4542502"/>
            <a:ext cx="4279442" cy="1189985"/>
          </a:xfrm>
          <a:prstGeom prst="rect">
            <a:avLst/>
          </a:prstGeom>
        </p:spPr>
        <p:txBody>
          <a:bodyPr vert="horz" lIns="91440" tIns="45720" rIns="91440" bIns="45720" rtlCol="0" anchor="b">
            <a:normAutofit/>
          </a:bodyPr>
          <a:lstStyle/>
          <a:p>
            <a:pPr>
              <a:spcBef>
                <a:spcPct val="0"/>
              </a:spcBef>
              <a:spcAft>
                <a:spcPts val="600"/>
              </a:spcAft>
            </a:pPr>
            <a:r>
              <a:rPr lang="en-US" sz="6000" dirty="0">
                <a:solidFill>
                  <a:schemeClr val="tx2"/>
                </a:solidFill>
                <a:latin typeface="+mj-lt"/>
                <a:ea typeface="+mj-ea"/>
                <a:cs typeface="+mj-cs"/>
              </a:rPr>
              <a:t>Cremation</a:t>
            </a:r>
          </a:p>
        </p:txBody>
      </p:sp>
      <p:pic>
        <p:nvPicPr>
          <p:cNvPr id="2" name="Picture 1" descr="A picture containing indoor&#10;&#10;Description automatically generated">
            <a:extLst>
              <a:ext uri="{FF2B5EF4-FFF2-40B4-BE49-F238E27FC236}">
                <a16:creationId xmlns:a16="http://schemas.microsoft.com/office/drawing/2014/main" id="{AA8BC7E5-86DB-4C85-A158-EE4786B9B023}"/>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7000"/>
                    </a14:imgEffect>
                    <a14:imgEffect>
                      <a14:brightnessContrast bright="51000" contrast="5000"/>
                    </a14:imgEffect>
                  </a14:imgLayer>
                </a14:imgProps>
              </a:ext>
              <a:ext uri="{28A0092B-C50C-407E-A947-70E740481C1C}">
                <a14:useLocalDpi xmlns:a14="http://schemas.microsoft.com/office/drawing/2010/main" val="0"/>
              </a:ext>
            </a:extLst>
          </a:blip>
          <a:srcRect l="14944" r="35048" b="-2"/>
          <a:stretch/>
        </p:blipFill>
        <p:spPr>
          <a:xfrm>
            <a:off x="8122919" y="1817526"/>
            <a:ext cx="2953385" cy="3602355"/>
          </a:xfrm>
          <a:prstGeom prst="rect">
            <a:avLst/>
          </a:prstGeom>
          <a:effectLst>
            <a:outerShdw blurRad="50800" dist="38100" dir="5400000" algn="t" rotWithShape="0">
              <a:prstClr val="black">
                <a:alpha val="43000"/>
              </a:prstClr>
            </a:outerShdw>
          </a:effectLst>
        </p:spPr>
      </p:pic>
      <p:pic>
        <p:nvPicPr>
          <p:cNvPr id="4" name="Picture 3" descr="A picture containing indoor, wall&#10;&#10;Description automatically generated">
            <a:extLst>
              <a:ext uri="{FF2B5EF4-FFF2-40B4-BE49-F238E27FC236}">
                <a16:creationId xmlns:a16="http://schemas.microsoft.com/office/drawing/2014/main" id="{12812895-A246-4013-869A-29A96E3DFF6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l="14180" r="36017"/>
          <a:stretch/>
        </p:blipFill>
        <p:spPr>
          <a:xfrm>
            <a:off x="450379" y="387774"/>
            <a:ext cx="2953385" cy="3602355"/>
          </a:xfrm>
          <a:prstGeom prst="rect">
            <a:avLst/>
          </a:prstGeom>
          <a:effectLst>
            <a:outerShdw blurRad="50800" dist="38100" dir="5400000" algn="t" rotWithShape="0">
              <a:prstClr val="black">
                <a:alpha val="43000"/>
              </a:prstClr>
            </a:outerShdw>
          </a:effectLst>
        </p:spPr>
      </p:pic>
      <p:pic>
        <p:nvPicPr>
          <p:cNvPr id="6" name="Picture 5">
            <a:extLst>
              <a:ext uri="{FF2B5EF4-FFF2-40B4-BE49-F238E27FC236}">
                <a16:creationId xmlns:a16="http://schemas.microsoft.com/office/drawing/2014/main" id="{00936A5F-361F-462D-ABE8-F867AC65F97B}"/>
              </a:ext>
            </a:extLst>
          </p:cNvPr>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30000" contrast="30000"/>
                    </a14:imgEffect>
                  </a14:imgLayer>
                </a14:imgProps>
              </a:ext>
              <a:ext uri="{28A0092B-C50C-407E-A947-70E740481C1C}">
                <a14:useLocalDpi xmlns:a14="http://schemas.microsoft.com/office/drawing/2010/main" val="0"/>
              </a:ext>
            </a:extLst>
          </a:blip>
          <a:srcRect l="6154" r="41173" b="-3"/>
          <a:stretch/>
        </p:blipFill>
        <p:spPr>
          <a:xfrm>
            <a:off x="4273221" y="940147"/>
            <a:ext cx="2953385" cy="360235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7444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0" name="Freeform: Shape 2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F954532-F9A7-4FD9-AE03-0936E4488ABE}"/>
              </a:ext>
            </a:extLst>
          </p:cNvPr>
          <p:cNvSpPr>
            <a:spLocks noGrp="1"/>
          </p:cNvSpPr>
          <p:nvPr>
            <p:ph type="title"/>
          </p:nvPr>
        </p:nvSpPr>
        <p:spPr>
          <a:xfrm>
            <a:off x="1103312" y="452718"/>
            <a:ext cx="8947522" cy="1400530"/>
          </a:xfrm>
        </p:spPr>
        <p:txBody>
          <a:bodyPr anchor="ctr">
            <a:normAutofit/>
          </a:bodyPr>
          <a:lstStyle/>
          <a:p>
            <a:pPr>
              <a:lnSpc>
                <a:spcPct val="90000"/>
              </a:lnSpc>
            </a:pPr>
            <a:r>
              <a:rPr lang="en-US" sz="2900">
                <a:solidFill>
                  <a:srgbClr val="FFFFFF"/>
                </a:solidFill>
              </a:rPr>
              <a:t>FTC Funeral Rule: https://www.consumer.ftc.gov/articles/0300-ftc-funeral-rule</a:t>
            </a:r>
          </a:p>
        </p:txBody>
      </p:sp>
      <p:sp>
        <p:nvSpPr>
          <p:cNvPr id="3" name="Content Placeholder 2">
            <a:extLst>
              <a:ext uri="{FF2B5EF4-FFF2-40B4-BE49-F238E27FC236}">
                <a16:creationId xmlns:a16="http://schemas.microsoft.com/office/drawing/2014/main" id="{F99F850F-95C7-4EF7-ACD3-3A98ECFC01C1}"/>
              </a:ext>
            </a:extLst>
          </p:cNvPr>
          <p:cNvSpPr>
            <a:spLocks noGrp="1"/>
          </p:cNvSpPr>
          <p:nvPr>
            <p:ph idx="1"/>
          </p:nvPr>
        </p:nvSpPr>
        <p:spPr>
          <a:xfrm>
            <a:off x="1103312" y="2763520"/>
            <a:ext cx="8946541" cy="3484879"/>
          </a:xfrm>
        </p:spPr>
        <p:txBody>
          <a:bodyPr>
            <a:normAutofit/>
          </a:bodyPr>
          <a:lstStyle/>
          <a:p>
            <a:pPr marL="0" indent="0">
              <a:lnSpc>
                <a:spcPct val="90000"/>
              </a:lnSpc>
              <a:buNone/>
            </a:pPr>
            <a:r>
              <a:rPr lang="en-US" sz="1300" b="1"/>
              <a:t>Your Rights Under the Funeral Rule</a:t>
            </a:r>
          </a:p>
          <a:p>
            <a:pPr>
              <a:lnSpc>
                <a:spcPct val="90000"/>
              </a:lnSpc>
            </a:pPr>
            <a:r>
              <a:rPr lang="en-US" sz="1300"/>
              <a:t>Buy only the funeral arrangements you want.</a:t>
            </a:r>
          </a:p>
          <a:p>
            <a:pPr>
              <a:lnSpc>
                <a:spcPct val="90000"/>
              </a:lnSpc>
            </a:pPr>
            <a:r>
              <a:rPr lang="en-US" sz="1300"/>
              <a:t>Get price information on the telephone.</a:t>
            </a:r>
          </a:p>
          <a:p>
            <a:pPr>
              <a:lnSpc>
                <a:spcPct val="90000"/>
              </a:lnSpc>
            </a:pPr>
            <a:r>
              <a:rPr lang="en-US" sz="1300"/>
              <a:t>Get a written, itemized price list when you visit a funeral home.</a:t>
            </a:r>
          </a:p>
          <a:p>
            <a:pPr>
              <a:lnSpc>
                <a:spcPct val="90000"/>
              </a:lnSpc>
            </a:pPr>
            <a:r>
              <a:rPr lang="en-US" sz="1300"/>
              <a:t>See a written casket price list before you see the actual caskets.</a:t>
            </a:r>
          </a:p>
          <a:p>
            <a:pPr>
              <a:lnSpc>
                <a:spcPct val="90000"/>
              </a:lnSpc>
            </a:pPr>
            <a:r>
              <a:rPr lang="en-US" sz="1300"/>
              <a:t>See a written outer burial container price list. (outer containers are not required by law anywhere in the U.S.]</a:t>
            </a:r>
          </a:p>
          <a:p>
            <a:pPr>
              <a:lnSpc>
                <a:spcPct val="90000"/>
              </a:lnSpc>
            </a:pPr>
            <a:r>
              <a:rPr lang="en-US" sz="1300"/>
              <a:t>Receive a written statement after you decide what you want, and before you pay.</a:t>
            </a:r>
          </a:p>
          <a:p>
            <a:pPr>
              <a:lnSpc>
                <a:spcPct val="90000"/>
              </a:lnSpc>
            </a:pPr>
            <a:r>
              <a:rPr lang="en-US" sz="1300"/>
              <a:t>Get an explanation in the written statement from the funeral home that describes any legal cemetery or crematory requirement that requires you to buy any funeral goods or services.</a:t>
            </a:r>
          </a:p>
          <a:p>
            <a:pPr>
              <a:lnSpc>
                <a:spcPct val="90000"/>
              </a:lnSpc>
            </a:pPr>
            <a:r>
              <a:rPr lang="en-US" sz="1300"/>
              <a:t>Use an “alternative container” instead of a casket for cremation.</a:t>
            </a:r>
          </a:p>
          <a:p>
            <a:pPr>
              <a:lnSpc>
                <a:spcPct val="90000"/>
              </a:lnSpc>
            </a:pPr>
            <a:r>
              <a:rPr lang="en-US" sz="1300"/>
              <a:t>Make funeral arrangements without embalming.</a:t>
            </a:r>
          </a:p>
        </p:txBody>
      </p:sp>
    </p:spTree>
    <p:extLst>
      <p:ext uri="{BB962C8B-B14F-4D97-AF65-F5344CB8AC3E}">
        <p14:creationId xmlns:p14="http://schemas.microsoft.com/office/powerpoint/2010/main" val="311621210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180B-1CD9-4A7A-BA9A-467F343B93D3}"/>
              </a:ext>
            </a:extLst>
          </p:cNvPr>
          <p:cNvSpPr>
            <a:spLocks noGrp="1"/>
          </p:cNvSpPr>
          <p:nvPr>
            <p:ph type="title"/>
          </p:nvPr>
        </p:nvSpPr>
        <p:spPr>
          <a:xfrm>
            <a:off x="645130" y="367877"/>
            <a:ext cx="9404723" cy="1400530"/>
          </a:xfrm>
        </p:spPr>
        <p:txBody>
          <a:bodyPr>
            <a:normAutofit/>
          </a:bodyPr>
          <a:lstStyle/>
          <a:p>
            <a:r>
              <a:rPr lang="en-US" dirty="0"/>
              <a:t>What are the alternatives? </a:t>
            </a:r>
            <a:br>
              <a:rPr lang="en-US" dirty="0"/>
            </a:br>
            <a:r>
              <a:rPr lang="en-US" dirty="0"/>
              <a:t>	</a:t>
            </a:r>
            <a:r>
              <a:rPr lang="en-US" sz="3600" dirty="0"/>
              <a:t>(In some states)</a:t>
            </a:r>
            <a:endParaRPr lang="en-US" dirty="0"/>
          </a:p>
        </p:txBody>
      </p:sp>
      <p:sp>
        <p:nvSpPr>
          <p:cNvPr id="4" name="Content Placeholder 3">
            <a:extLst>
              <a:ext uri="{FF2B5EF4-FFF2-40B4-BE49-F238E27FC236}">
                <a16:creationId xmlns:a16="http://schemas.microsoft.com/office/drawing/2014/main" id="{4C496907-FC54-4A5D-B1F2-A9B352BB73F0}"/>
              </a:ext>
            </a:extLst>
          </p:cNvPr>
          <p:cNvSpPr>
            <a:spLocks noGrp="1"/>
          </p:cNvSpPr>
          <p:nvPr>
            <p:ph idx="1"/>
          </p:nvPr>
        </p:nvSpPr>
        <p:spPr/>
        <p:txBody>
          <a:bodyPr>
            <a:normAutofit/>
          </a:bodyPr>
          <a:lstStyle/>
          <a:p>
            <a:r>
              <a:rPr lang="en-US" sz="2400" dirty="0"/>
              <a:t>“Green” or “Natural” Burial </a:t>
            </a:r>
          </a:p>
          <a:p>
            <a:pPr lvl="1"/>
            <a:r>
              <a:rPr lang="en-US" sz="2200" dirty="0"/>
              <a:t>Green Burial Council Certifies types of Cemeteries</a:t>
            </a:r>
          </a:p>
          <a:p>
            <a:r>
              <a:rPr lang="en-US" sz="2400" dirty="0"/>
              <a:t>Alternatives for cremated remains:</a:t>
            </a:r>
          </a:p>
          <a:p>
            <a:pPr lvl="1"/>
            <a:r>
              <a:rPr lang="en-US" sz="2200" dirty="0"/>
              <a:t>Can be turned into trees or diamonds</a:t>
            </a:r>
          </a:p>
          <a:p>
            <a:pPr lvl="1"/>
            <a:r>
              <a:rPr lang="en-US" sz="2200" dirty="0"/>
              <a:t>Can be incorporated into reef balls (I’ll show a picture)</a:t>
            </a:r>
          </a:p>
          <a:p>
            <a:r>
              <a:rPr lang="en-US" sz="2400" dirty="0"/>
              <a:t>Alkaline Hydrolysis, a.k.a. water cremation, </a:t>
            </a:r>
            <a:r>
              <a:rPr lang="en-US" sz="2400" dirty="0" err="1"/>
              <a:t>aquamation</a:t>
            </a:r>
            <a:r>
              <a:rPr lang="en-US" sz="2400" dirty="0"/>
              <a:t>, bio cremation, or </a:t>
            </a:r>
            <a:r>
              <a:rPr lang="en-US" sz="2400" dirty="0" err="1"/>
              <a:t>resomation</a:t>
            </a:r>
            <a:endParaRPr lang="en-US" sz="2400" dirty="0"/>
          </a:p>
          <a:p>
            <a:r>
              <a:rPr lang="en-US" sz="2400" dirty="0"/>
              <a:t>Natural Organic Reduction, a.k.a. human composting</a:t>
            </a:r>
          </a:p>
          <a:p>
            <a:r>
              <a:rPr lang="en-US" sz="2400" dirty="0"/>
              <a:t>Infinity Burial Suit, a.k.a. mushroom suit</a:t>
            </a:r>
          </a:p>
        </p:txBody>
      </p:sp>
    </p:spTree>
    <p:extLst>
      <p:ext uri="{BB962C8B-B14F-4D97-AF65-F5344CB8AC3E}">
        <p14:creationId xmlns:p14="http://schemas.microsoft.com/office/powerpoint/2010/main" val="16078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1" name="Picture 2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2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0" name="Title 9">
            <a:extLst>
              <a:ext uri="{FF2B5EF4-FFF2-40B4-BE49-F238E27FC236}">
                <a16:creationId xmlns:a16="http://schemas.microsoft.com/office/drawing/2014/main" id="{83777BD9-4356-4BDE-9C16-E2E0926091DF}"/>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b="0" i="0" kern="1200">
                <a:solidFill>
                  <a:srgbClr val="EBEBEB"/>
                </a:solidFill>
                <a:latin typeface="+mj-lt"/>
                <a:ea typeface="+mj-ea"/>
                <a:cs typeface="+mj-cs"/>
              </a:rPr>
              <a:t>Caskets</a:t>
            </a:r>
          </a:p>
        </p:txBody>
      </p:sp>
      <p:sp useBgFill="1">
        <p:nvSpPr>
          <p:cNvPr id="37" name="Freeform: Shape 3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2" name="Text Placeholder 11">
            <a:extLst>
              <a:ext uri="{FF2B5EF4-FFF2-40B4-BE49-F238E27FC236}">
                <a16:creationId xmlns:a16="http://schemas.microsoft.com/office/drawing/2014/main" id="{9E0A9F67-6E9E-441E-A60E-D44ED812732F}"/>
              </a:ext>
            </a:extLst>
          </p:cNvPr>
          <p:cNvSpPr>
            <a:spLocks noGrp="1"/>
          </p:cNvSpPr>
          <p:nvPr>
            <p:ph type="body" sz="half" idx="2"/>
          </p:nvPr>
        </p:nvSpPr>
        <p:spPr>
          <a:xfrm>
            <a:off x="648931" y="2548281"/>
            <a:ext cx="3837344" cy="3658689"/>
          </a:xfrm>
        </p:spPr>
        <p:txBody>
          <a:bodyPr vert="horz" lIns="91440" tIns="45720" rIns="91440" bIns="45720" rtlCol="0">
            <a:normAutofit/>
          </a:bodyPr>
          <a:lstStyle/>
          <a:p>
            <a:pPr marL="285750" indent="-285750">
              <a:buFont typeface="Wingdings 3" charset="2"/>
              <a:buChar char=""/>
            </a:pPr>
            <a:endParaRPr lang="en-US" sz="2000" dirty="0"/>
          </a:p>
          <a:p>
            <a:pPr marL="285750" indent="-285750">
              <a:buFont typeface="Wingdings 3" charset="2"/>
              <a:buChar char=""/>
            </a:pPr>
            <a:r>
              <a:rPr lang="en-US" sz="2000" dirty="0"/>
              <a:t>Willow</a:t>
            </a:r>
          </a:p>
          <a:p>
            <a:pPr marL="285750" indent="-285750">
              <a:buFont typeface="Wingdings 3" charset="2"/>
              <a:buChar char=""/>
            </a:pPr>
            <a:r>
              <a:rPr lang="en-US" sz="2000" dirty="0"/>
              <a:t>Seagrass</a:t>
            </a:r>
          </a:p>
          <a:p>
            <a:pPr marL="285750" indent="-285750">
              <a:buFont typeface="Wingdings 3" charset="2"/>
              <a:buChar char=""/>
            </a:pPr>
            <a:r>
              <a:rPr lang="en-US" sz="2000" dirty="0"/>
              <a:t>Bamboo</a:t>
            </a:r>
          </a:p>
          <a:p>
            <a:pPr marL="285750" indent="-285750">
              <a:buFont typeface="Wingdings 3" charset="2"/>
              <a:buChar char=""/>
            </a:pPr>
            <a:r>
              <a:rPr lang="en-US" sz="2000" dirty="0"/>
              <a:t>Cardboard</a:t>
            </a:r>
          </a:p>
          <a:p>
            <a:pPr marL="285750" indent="-285750">
              <a:buFont typeface="Wingdings 3" charset="2"/>
              <a:buChar char=""/>
            </a:pPr>
            <a:r>
              <a:rPr lang="en-US" sz="2000" dirty="0"/>
              <a:t>Pine</a:t>
            </a:r>
          </a:p>
        </p:txBody>
      </p:sp>
      <p:pic>
        <p:nvPicPr>
          <p:cNvPr id="14" name="Picture Placeholder 13" descr="A piece of paper with writing on it&#10;&#10;Description automatically generated with low confidence">
            <a:extLst>
              <a:ext uri="{FF2B5EF4-FFF2-40B4-BE49-F238E27FC236}">
                <a16:creationId xmlns:a16="http://schemas.microsoft.com/office/drawing/2014/main" id="{7892BE31-7641-4E7A-9844-24E26760DE7B}"/>
              </a:ext>
            </a:extLst>
          </p:cNvPr>
          <p:cNvPicPr>
            <a:picLocks noGrp="1" noChangeAspect="1"/>
          </p:cNvPicPr>
          <p:nvPr>
            <p:ph type="pic" idx="1"/>
          </p:nvPr>
        </p:nvPicPr>
        <p:blipFill>
          <a:blip r:embed="rId7">
            <a:extLst>
              <a:ext uri="{28A0092B-C50C-407E-A947-70E740481C1C}">
                <a14:useLocalDpi xmlns:a14="http://schemas.microsoft.com/office/drawing/2010/main" val="0"/>
              </a:ext>
            </a:extLst>
          </a:blip>
          <a:srcRect l="26565" r="26565"/>
          <a:stretch>
            <a:fillRect/>
          </a:stretch>
        </p:blipFill>
        <p:spPr>
          <a:xfrm>
            <a:off x="5000626" y="2605505"/>
            <a:ext cx="6542918" cy="3547570"/>
          </a:xfrm>
          <a:prstGeom prst="rect">
            <a:avLst/>
          </a:prstGeom>
          <a:effectLst/>
        </p:spPr>
      </p:pic>
    </p:spTree>
    <p:extLst>
      <p:ext uri="{BB962C8B-B14F-4D97-AF65-F5344CB8AC3E}">
        <p14:creationId xmlns:p14="http://schemas.microsoft.com/office/powerpoint/2010/main" val="95594156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FA13FFF-F97E-4167-8153-7C308935D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oup of people posing for a photo next to a grave&#10;&#10;Description automatically generated with low confidence">
            <a:extLst>
              <a:ext uri="{FF2B5EF4-FFF2-40B4-BE49-F238E27FC236}">
                <a16:creationId xmlns:a16="http://schemas.microsoft.com/office/drawing/2014/main" id="{3A4054C6-2BA9-46AE-A2C4-8F0C76771E22}"/>
              </a:ext>
            </a:extLst>
          </p:cNvPr>
          <p:cNvPicPr>
            <a:picLocks noChangeAspect="1"/>
          </p:cNvPicPr>
          <p:nvPr/>
        </p:nvPicPr>
        <p:blipFill rotWithShape="1">
          <a:blip r:embed="rId4">
            <a:extLst>
              <a:ext uri="{28A0092B-C50C-407E-A947-70E740481C1C}">
                <a14:useLocalDpi xmlns:a14="http://schemas.microsoft.com/office/drawing/2010/main" val="0"/>
              </a:ext>
            </a:extLst>
          </a:blip>
          <a:srcRect l="4056" r="2" b="2"/>
          <a:stretch/>
        </p:blipFill>
        <p:spPr>
          <a:xfrm>
            <a:off x="643469" y="643467"/>
            <a:ext cx="5291667" cy="5571066"/>
          </a:xfrm>
          <a:prstGeom prst="rect">
            <a:avLst/>
          </a:prstGeom>
        </p:spPr>
      </p:pic>
      <p:pic>
        <p:nvPicPr>
          <p:cNvPr id="8" name="Picture 7">
            <a:extLst>
              <a:ext uri="{FF2B5EF4-FFF2-40B4-BE49-F238E27FC236}">
                <a16:creationId xmlns:a16="http://schemas.microsoft.com/office/drawing/2014/main" id="{A30823C3-2CB3-451F-8F7A-8F4ABD294B4D}"/>
              </a:ext>
            </a:extLst>
          </p:cNvPr>
          <p:cNvPicPr>
            <a:picLocks noChangeAspect="1"/>
          </p:cNvPicPr>
          <p:nvPr/>
        </p:nvPicPr>
        <p:blipFill rotWithShape="1">
          <a:blip r:embed="rId5">
            <a:extLst>
              <a:ext uri="{28A0092B-C50C-407E-A947-70E740481C1C}">
                <a14:useLocalDpi xmlns:a14="http://schemas.microsoft.com/office/drawing/2010/main" val="0"/>
              </a:ext>
            </a:extLst>
          </a:blip>
          <a:srcRect r="5017" b="2"/>
          <a:stretch/>
        </p:blipFill>
        <p:spPr bwMode="auto">
          <a:xfrm>
            <a:off x="6256865" y="643467"/>
            <a:ext cx="5291667" cy="5571066"/>
          </a:xfrm>
          <a:prstGeom prst="rect">
            <a:avLst/>
          </a:prstGeom>
          <a:noFill/>
        </p:spPr>
      </p:pic>
      <p:sp>
        <p:nvSpPr>
          <p:cNvPr id="29" name="Rectangle 28">
            <a:extLst>
              <a:ext uri="{FF2B5EF4-FFF2-40B4-BE49-F238E27FC236}">
                <a16:creationId xmlns:a16="http://schemas.microsoft.com/office/drawing/2014/main" id="{50671462-7D07-4DAC-9A76-F29B83360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844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running in a forest&#10;&#10;Description automatically generated with low confidence">
            <a:extLst>
              <a:ext uri="{FF2B5EF4-FFF2-40B4-BE49-F238E27FC236}">
                <a16:creationId xmlns:a16="http://schemas.microsoft.com/office/drawing/2014/main" id="{304EC086-8244-4A31-8ED4-B6B8C223DF95}"/>
              </a:ext>
            </a:extLst>
          </p:cNvPr>
          <p:cNvPicPr>
            <a:picLocks noChangeAspect="1"/>
          </p:cNvPicPr>
          <p:nvPr/>
        </p:nvPicPr>
        <p:blipFill rotWithShape="1">
          <a:blip r:embed="rId4">
            <a:extLst>
              <a:ext uri="{28A0092B-C50C-407E-A947-70E740481C1C}">
                <a14:useLocalDpi xmlns:a14="http://schemas.microsoft.com/office/drawing/2010/main" val="0"/>
              </a:ext>
            </a:extLst>
          </a:blip>
          <a:srcRect t="9047" r="1" b="5809"/>
          <a:stretch/>
        </p:blipFill>
        <p:spPr>
          <a:xfrm>
            <a:off x="737735" y="643467"/>
            <a:ext cx="10905066" cy="5571066"/>
          </a:xfrm>
          <a:prstGeom prst="rect">
            <a:avLst/>
          </a:prstGeom>
        </p:spPr>
      </p:pic>
      <p:sp>
        <p:nvSpPr>
          <p:cNvPr id="10" name="Rectangle 9">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1789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227911C-0DAD-44CC-DDFC-B6C79B54352F}"/>
              </a:ext>
            </a:extLst>
          </p:cNvPr>
          <p:cNvSpPr>
            <a:spLocks noGrp="1"/>
          </p:cNvSpPr>
          <p:nvPr>
            <p:ph type="title"/>
          </p:nvPr>
        </p:nvSpPr>
        <p:spPr>
          <a:xfrm>
            <a:off x="653143" y="1645920"/>
            <a:ext cx="3522879" cy="3336627"/>
          </a:xfrm>
        </p:spPr>
        <p:txBody>
          <a:bodyPr>
            <a:normAutofit/>
          </a:bodyPr>
          <a:lstStyle/>
          <a:p>
            <a:pPr algn="ctr"/>
            <a:r>
              <a:rPr lang="en-US" b="1" dirty="0">
                <a:solidFill>
                  <a:schemeClr val="bg2"/>
                </a:solidFill>
                <a:latin typeface="Ink Free" panose="03080402000500000000" pitchFamily="66" charset="0"/>
              </a:rPr>
              <a:t>The key is to talk about your choices with your loved ones </a:t>
            </a:r>
          </a:p>
        </p:txBody>
      </p:sp>
      <p:pic>
        <p:nvPicPr>
          <p:cNvPr id="5" name="Content Placeholder 4" descr="Diagram&#10;&#10;Description automatically generated with medium confidence">
            <a:extLst>
              <a:ext uri="{FF2B5EF4-FFF2-40B4-BE49-F238E27FC236}">
                <a16:creationId xmlns:a16="http://schemas.microsoft.com/office/drawing/2014/main" id="{F148D5E2-6A5E-829E-AA84-83442CD1792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32792" y="245390"/>
            <a:ext cx="5506065" cy="6292646"/>
          </a:xfrm>
        </p:spPr>
      </p:pic>
    </p:spTree>
    <p:extLst>
      <p:ext uri="{BB962C8B-B14F-4D97-AF65-F5344CB8AC3E}">
        <p14:creationId xmlns:p14="http://schemas.microsoft.com/office/powerpoint/2010/main" val="170310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wimming, water sport, sport, ocean floor&#10;&#10;Description automatically generated">
            <a:extLst>
              <a:ext uri="{FF2B5EF4-FFF2-40B4-BE49-F238E27FC236}">
                <a16:creationId xmlns:a16="http://schemas.microsoft.com/office/drawing/2014/main" id="{96AD3E4D-1091-4216-B3F7-37498B1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8762"/>
            <a:ext cx="9753600" cy="3800475"/>
          </a:xfrm>
          <a:prstGeom prst="rect">
            <a:avLst/>
          </a:prstGeom>
        </p:spPr>
      </p:pic>
    </p:spTree>
    <p:extLst>
      <p:ext uri="{BB962C8B-B14F-4D97-AF65-F5344CB8AC3E}">
        <p14:creationId xmlns:p14="http://schemas.microsoft.com/office/powerpoint/2010/main" val="337888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D454526-BBDA-3D5C-78DE-B38CF41FC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7" y="109954"/>
            <a:ext cx="7289491" cy="6638091"/>
          </a:xfrm>
          <a:prstGeom prst="rect">
            <a:avLst/>
          </a:prstGeom>
        </p:spPr>
      </p:pic>
      <p:sp>
        <p:nvSpPr>
          <p:cNvPr id="6" name="TextBox 5">
            <a:extLst>
              <a:ext uri="{FF2B5EF4-FFF2-40B4-BE49-F238E27FC236}">
                <a16:creationId xmlns:a16="http://schemas.microsoft.com/office/drawing/2014/main" id="{8A9CE447-5EEB-DFC0-D6E8-90B93F527E9E}"/>
              </a:ext>
            </a:extLst>
          </p:cNvPr>
          <p:cNvSpPr txBox="1"/>
          <p:nvPr/>
        </p:nvSpPr>
        <p:spPr>
          <a:xfrm>
            <a:off x="7993929" y="1348032"/>
            <a:ext cx="2922309" cy="4524315"/>
          </a:xfrm>
          <a:prstGeom prst="rect">
            <a:avLst/>
          </a:prstGeom>
          <a:noFill/>
        </p:spPr>
        <p:txBody>
          <a:bodyPr wrap="square" rtlCol="0">
            <a:spAutoFit/>
          </a:bodyPr>
          <a:lstStyle/>
          <a:p>
            <a:r>
              <a:rPr lang="en-US" sz="3600" b="1" dirty="0">
                <a:latin typeface="Ink Free" panose="03080402000500000000" pitchFamily="66" charset="0"/>
              </a:rPr>
              <a:t>Cremation Options</a:t>
            </a:r>
          </a:p>
          <a:p>
            <a:endParaRPr lang="en-US" sz="3600" b="1" dirty="0">
              <a:latin typeface="Ink Free" panose="03080402000500000000" pitchFamily="66" charset="0"/>
            </a:endParaRPr>
          </a:p>
          <a:p>
            <a:r>
              <a:rPr lang="en-US" sz="3600" b="1" dirty="0">
                <a:latin typeface="Ink Free" panose="03080402000500000000" pitchFamily="66" charset="0"/>
              </a:rPr>
              <a:t>French fried,</a:t>
            </a:r>
          </a:p>
          <a:p>
            <a:r>
              <a:rPr lang="en-US" sz="3600" b="1" dirty="0">
                <a:latin typeface="Ink Free" panose="03080402000500000000" pitchFamily="66" charset="0"/>
              </a:rPr>
              <a:t>baked,</a:t>
            </a:r>
          </a:p>
          <a:p>
            <a:r>
              <a:rPr lang="en-US" sz="3600" b="1" dirty="0">
                <a:latin typeface="Ink Free" panose="03080402000500000000" pitchFamily="66" charset="0"/>
              </a:rPr>
              <a:t>roasted, </a:t>
            </a:r>
          </a:p>
          <a:p>
            <a:r>
              <a:rPr lang="en-US" sz="3600" b="1" dirty="0">
                <a:latin typeface="Ink Free" panose="03080402000500000000" pitchFamily="66" charset="0"/>
              </a:rPr>
              <a:t>and hash browned.</a:t>
            </a:r>
          </a:p>
        </p:txBody>
      </p:sp>
    </p:spTree>
    <p:extLst>
      <p:ext uri="{BB962C8B-B14F-4D97-AF65-F5344CB8AC3E}">
        <p14:creationId xmlns:p14="http://schemas.microsoft.com/office/powerpoint/2010/main" val="48851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CA22-7A51-4075-AAC3-AE138FB6EF10}"/>
              </a:ext>
            </a:extLst>
          </p:cNvPr>
          <p:cNvSpPr>
            <a:spLocks noGrp="1"/>
          </p:cNvSpPr>
          <p:nvPr>
            <p:ph type="title"/>
          </p:nvPr>
        </p:nvSpPr>
        <p:spPr/>
        <p:txBody>
          <a:bodyPr/>
          <a:lstStyle/>
          <a:p>
            <a:r>
              <a:rPr lang="en-US" dirty="0"/>
              <a:t>Archbishop Desmond Tutu</a:t>
            </a:r>
          </a:p>
        </p:txBody>
      </p:sp>
      <p:pic>
        <p:nvPicPr>
          <p:cNvPr id="5" name="Content Placeholder 4" descr="A group of people in clothing&#10;&#10;Description automatically generated with low confidence">
            <a:extLst>
              <a:ext uri="{FF2B5EF4-FFF2-40B4-BE49-F238E27FC236}">
                <a16:creationId xmlns:a16="http://schemas.microsoft.com/office/drawing/2014/main" id="{22BFBB4B-FDDF-4458-BA65-513FD73A63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1783" y="2052638"/>
            <a:ext cx="6290209" cy="4195762"/>
          </a:xfrm>
        </p:spPr>
      </p:pic>
    </p:spTree>
    <p:extLst>
      <p:ext uri="{BB962C8B-B14F-4D97-AF65-F5344CB8AC3E}">
        <p14:creationId xmlns:p14="http://schemas.microsoft.com/office/powerpoint/2010/main" val="414366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with low confidence">
            <a:extLst>
              <a:ext uri="{FF2B5EF4-FFF2-40B4-BE49-F238E27FC236}">
                <a16:creationId xmlns:a16="http://schemas.microsoft.com/office/drawing/2014/main" id="{E10B9C42-0E70-4DF5-9669-6A87C2403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540" y="474989"/>
            <a:ext cx="7282436" cy="5571066"/>
          </a:xfrm>
          <a:prstGeom prst="rect">
            <a:avLst/>
          </a:prstGeom>
        </p:spPr>
      </p:pic>
      <p:sp>
        <p:nvSpPr>
          <p:cNvPr id="17" name="Rectangle 16">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5185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3C5633DA-BB4A-4FA7-9976-01C94F5EEF17}"/>
              </a:ext>
            </a:extLst>
          </p:cNvPr>
          <p:cNvPicPr>
            <a:picLocks noChangeAspect="1"/>
          </p:cNvPicPr>
          <p:nvPr/>
        </p:nvPicPr>
        <p:blipFill>
          <a:blip r:embed="rId4"/>
          <a:stretch>
            <a:fillRect/>
          </a:stretch>
        </p:blipFill>
        <p:spPr>
          <a:xfrm>
            <a:off x="3539404" y="238125"/>
            <a:ext cx="6619875" cy="6619875"/>
          </a:xfrm>
          <a:prstGeom prst="rect">
            <a:avLst/>
          </a:prstGeom>
        </p:spPr>
      </p:pic>
      <p:sp>
        <p:nvSpPr>
          <p:cNvPr id="2" name="TextBox 1">
            <a:extLst>
              <a:ext uri="{FF2B5EF4-FFF2-40B4-BE49-F238E27FC236}">
                <a16:creationId xmlns:a16="http://schemas.microsoft.com/office/drawing/2014/main" id="{93FDDA10-9F84-4F50-8B2E-08DE1A2CF032}"/>
              </a:ext>
            </a:extLst>
          </p:cNvPr>
          <p:cNvSpPr txBox="1"/>
          <p:nvPr/>
        </p:nvSpPr>
        <p:spPr>
          <a:xfrm>
            <a:off x="235669" y="641023"/>
            <a:ext cx="3025203" cy="4154984"/>
          </a:xfrm>
          <a:prstGeom prst="rect">
            <a:avLst/>
          </a:prstGeom>
          <a:noFill/>
        </p:spPr>
        <p:txBody>
          <a:bodyPr wrap="square" rtlCol="0">
            <a:spAutoFit/>
          </a:bodyPr>
          <a:lstStyle/>
          <a:p>
            <a:r>
              <a:rPr lang="en-US" sz="4400" dirty="0"/>
              <a:t>Natural Organic Reduction or human compost-</a:t>
            </a:r>
            <a:r>
              <a:rPr lang="en-US" sz="4400" dirty="0" err="1"/>
              <a:t>ing</a:t>
            </a:r>
            <a:endParaRPr lang="en-US" sz="4400" dirty="0"/>
          </a:p>
        </p:txBody>
      </p:sp>
    </p:spTree>
    <p:extLst>
      <p:ext uri="{BB962C8B-B14F-4D97-AF65-F5344CB8AC3E}">
        <p14:creationId xmlns:p14="http://schemas.microsoft.com/office/powerpoint/2010/main" val="3320295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E09AF4-B8F6-4726-8D8D-81A090EEBF95}"/>
              </a:ext>
            </a:extLst>
          </p:cNvPr>
          <p:cNvSpPr>
            <a:spLocks noGrp="1"/>
          </p:cNvSpPr>
          <p:nvPr>
            <p:ph type="title"/>
          </p:nvPr>
        </p:nvSpPr>
        <p:spPr>
          <a:xfrm>
            <a:off x="5282381" y="629266"/>
            <a:ext cx="4767471" cy="1641986"/>
          </a:xfrm>
        </p:spPr>
        <p:txBody>
          <a:bodyPr vert="horz" lIns="91440" tIns="45720" rIns="91440" bIns="45720" rtlCol="0" anchor="t">
            <a:normAutofit fontScale="90000"/>
          </a:bodyPr>
          <a:lstStyle/>
          <a:p>
            <a:r>
              <a:rPr lang="en-US" sz="4200" dirty="0"/>
              <a:t>Infinity Burial Suit, a.k.a. Mushroom Suit</a:t>
            </a:r>
            <a:br>
              <a:rPr lang="en-US" sz="4200" dirty="0"/>
            </a:br>
            <a:br>
              <a:rPr lang="en-US" sz="4200" dirty="0"/>
            </a:br>
            <a:br>
              <a:rPr lang="en-US" sz="4200" dirty="0"/>
            </a:br>
            <a:br>
              <a:rPr lang="en-US" sz="4200" dirty="0"/>
            </a:br>
            <a:br>
              <a:rPr lang="en-US" sz="4200" dirty="0"/>
            </a:br>
            <a:br>
              <a:rPr lang="en-US" sz="4200" dirty="0"/>
            </a:br>
            <a:endParaRPr lang="en-US" sz="4200" dirty="0"/>
          </a:p>
        </p:txBody>
      </p:sp>
      <p:pic>
        <p:nvPicPr>
          <p:cNvPr id="6" name="Picture Placeholder 5" descr="A person wearing a garment&#10;&#10;Description automatically generated with medium confidence">
            <a:extLst>
              <a:ext uri="{FF2B5EF4-FFF2-40B4-BE49-F238E27FC236}">
                <a16:creationId xmlns:a16="http://schemas.microsoft.com/office/drawing/2014/main" id="{9A0799B5-5851-4AAB-B06B-2150B1631F47}"/>
              </a:ext>
            </a:extLst>
          </p:cNvPr>
          <p:cNvPicPr>
            <a:picLocks noGrp="1" noChangeAspect="1"/>
          </p:cNvPicPr>
          <p:nvPr>
            <p:ph type="pic" idx="1"/>
          </p:nvPr>
        </p:nvPicPr>
        <p:blipFill rotWithShape="1">
          <a:blip r:embed="rId8">
            <a:extLst>
              <a:ext uri="{28A0092B-C50C-407E-A947-70E740481C1C}">
                <a14:useLocalDpi xmlns:a14="http://schemas.microsoft.com/office/drawing/2010/main" val="0"/>
              </a:ext>
            </a:extLst>
          </a:blip>
          <a:srcRect l="3868" r="6621"/>
          <a:stretch/>
        </p:blipFill>
        <p:spPr>
          <a:xfrm>
            <a:off x="-1" y="10"/>
            <a:ext cx="4634680" cy="6857990"/>
          </a:xfrm>
          <a:prstGeom prst="rect">
            <a:avLst/>
          </a:prstGeom>
        </p:spPr>
      </p:pic>
      <p:sp>
        <p:nvSpPr>
          <p:cNvPr id="4" name="Text Placeholder 3">
            <a:extLst>
              <a:ext uri="{FF2B5EF4-FFF2-40B4-BE49-F238E27FC236}">
                <a16:creationId xmlns:a16="http://schemas.microsoft.com/office/drawing/2014/main" id="{825D5F02-25A5-48FD-A217-AA77DE6490FB}"/>
              </a:ext>
            </a:extLst>
          </p:cNvPr>
          <p:cNvSpPr>
            <a:spLocks noGrp="1"/>
          </p:cNvSpPr>
          <p:nvPr>
            <p:ph type="body" sz="half" idx="2"/>
          </p:nvPr>
        </p:nvSpPr>
        <p:spPr>
          <a:xfrm>
            <a:off x="5046711" y="2418735"/>
            <a:ext cx="4767471" cy="3809999"/>
          </a:xfrm>
        </p:spPr>
        <p:txBody>
          <a:bodyPr vert="horz" lIns="91440" tIns="45720" rIns="91440" bIns="45720" rtlCol="0">
            <a:normAutofit/>
          </a:bodyPr>
          <a:lstStyle/>
          <a:p>
            <a:endParaRPr lang="en-US" sz="1800" dirty="0">
              <a:effectLst/>
            </a:endParaRPr>
          </a:p>
          <a:p>
            <a:r>
              <a:rPr lang="en-US" sz="2000" dirty="0">
                <a:effectLst/>
              </a:rPr>
              <a:t>&gt;Cleanses the body and soil of toxins that would otherwise seep into the environment</a:t>
            </a:r>
          </a:p>
          <a:p>
            <a:r>
              <a:rPr lang="en-US" sz="2000" dirty="0">
                <a:effectLst/>
              </a:rPr>
              <a:t>&gt; Delivers nutrients from body to surrounding plant roots efficiently</a:t>
            </a:r>
          </a:p>
          <a:p>
            <a:r>
              <a:rPr lang="en-US" sz="2000" dirty="0">
                <a:effectLst/>
              </a:rPr>
              <a:t>&gt; Restarts life around the body faster than normal</a:t>
            </a:r>
          </a:p>
          <a:p>
            <a:r>
              <a:rPr lang="en-US" sz="2000" dirty="0"/>
              <a:t>Made by a California Company, </a:t>
            </a:r>
            <a:r>
              <a:rPr lang="en-US" sz="2000" dirty="0" err="1"/>
              <a:t>Coeio</a:t>
            </a:r>
            <a:endParaRPr lang="en-US" sz="2000" dirty="0">
              <a:effectLst/>
            </a:endParaRPr>
          </a:p>
        </p:txBody>
      </p:sp>
    </p:spTree>
    <p:extLst>
      <p:ext uri="{BB962C8B-B14F-4D97-AF65-F5344CB8AC3E}">
        <p14:creationId xmlns:p14="http://schemas.microsoft.com/office/powerpoint/2010/main" val="5481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Online Media 6" title="Why Dying Has Become Toxic - And How To Change It">
            <a:hlinkClick r:id="" action="ppaction://media"/>
            <a:extLst>
              <a:ext uri="{FF2B5EF4-FFF2-40B4-BE49-F238E27FC236}">
                <a16:creationId xmlns:a16="http://schemas.microsoft.com/office/drawing/2014/main" id="{60DF66DF-8021-422C-B8D7-8818384A497F}"/>
              </a:ext>
            </a:extLst>
          </p:cNvPr>
          <p:cNvPicPr>
            <a:picLocks noRot="1" noChangeAspect="1"/>
          </p:cNvPicPr>
          <p:nvPr>
            <a:videoFile r:link="rId1"/>
          </p:nvPr>
        </p:nvPicPr>
        <p:blipFill>
          <a:blip r:embed="rId4"/>
          <a:stretch>
            <a:fillRect/>
          </a:stretch>
        </p:blipFill>
        <p:spPr>
          <a:xfrm>
            <a:off x="527512" y="282804"/>
            <a:ext cx="10911734" cy="6165130"/>
          </a:xfrm>
          <a:prstGeom prst="rect">
            <a:avLst/>
          </a:prstGeom>
        </p:spPr>
      </p:pic>
    </p:spTree>
    <p:extLst>
      <p:ext uri="{BB962C8B-B14F-4D97-AF65-F5344CB8AC3E}">
        <p14:creationId xmlns:p14="http://schemas.microsoft.com/office/powerpoint/2010/main" val="37881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1125-9865-4E1A-A6E9-48ADCD7A3234}"/>
              </a:ext>
            </a:extLst>
          </p:cNvPr>
          <p:cNvSpPr>
            <a:spLocks noGrp="1"/>
          </p:cNvSpPr>
          <p:nvPr>
            <p:ph type="title"/>
          </p:nvPr>
        </p:nvSpPr>
        <p:spPr/>
        <p:txBody>
          <a:bodyPr/>
          <a:lstStyle/>
          <a:p>
            <a:r>
              <a:rPr lang="en-US" dirty="0"/>
              <a:t>Conclusion – Why choose natural burial?</a:t>
            </a:r>
          </a:p>
        </p:txBody>
      </p:sp>
      <p:sp>
        <p:nvSpPr>
          <p:cNvPr id="3" name="Content Placeholder 2">
            <a:extLst>
              <a:ext uri="{FF2B5EF4-FFF2-40B4-BE49-F238E27FC236}">
                <a16:creationId xmlns:a16="http://schemas.microsoft.com/office/drawing/2014/main" id="{FAC1DF15-2A44-4D4B-B842-D63A7DFF3A97}"/>
              </a:ext>
            </a:extLst>
          </p:cNvPr>
          <p:cNvSpPr>
            <a:spLocks noGrp="1"/>
          </p:cNvSpPr>
          <p:nvPr>
            <p:ph idx="1"/>
          </p:nvPr>
        </p:nvSpPr>
        <p:spPr/>
        <p:txBody>
          <a:bodyPr>
            <a:normAutofit/>
          </a:bodyPr>
          <a:lstStyle/>
          <a:p>
            <a:r>
              <a:rPr lang="en-US" sz="3200" dirty="0"/>
              <a:t>Conserves natural resources</a:t>
            </a:r>
          </a:p>
          <a:p>
            <a:r>
              <a:rPr lang="en-US" sz="3200" dirty="0"/>
              <a:t>Reduces carbon emissions</a:t>
            </a:r>
          </a:p>
          <a:p>
            <a:r>
              <a:rPr lang="en-US" sz="3200" dirty="0"/>
              <a:t>Protects workers’ health</a:t>
            </a:r>
          </a:p>
          <a:p>
            <a:r>
              <a:rPr lang="en-US" sz="3200" dirty="0"/>
              <a:t>Restores or preserves habitat</a:t>
            </a:r>
          </a:p>
          <a:p>
            <a:r>
              <a:rPr lang="en-US" sz="3200" dirty="0"/>
              <a:t>Reduces impact of death practices on climate change</a:t>
            </a:r>
          </a:p>
          <a:p>
            <a:r>
              <a:rPr lang="en-US" sz="3200" dirty="0"/>
              <a:t>Reduces cost</a:t>
            </a:r>
            <a:endParaRPr lang="en-US" sz="1800" dirty="0"/>
          </a:p>
        </p:txBody>
      </p:sp>
    </p:spTree>
    <p:extLst>
      <p:ext uri="{BB962C8B-B14F-4D97-AF65-F5344CB8AC3E}">
        <p14:creationId xmlns:p14="http://schemas.microsoft.com/office/powerpoint/2010/main" val="13316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2FADA9-72C4-95E0-925E-104B0C0ED9AD}"/>
              </a:ext>
            </a:extLst>
          </p:cNvPr>
          <p:cNvSpPr txBox="1"/>
          <p:nvPr/>
        </p:nvSpPr>
        <p:spPr>
          <a:xfrm>
            <a:off x="8191925" y="1325880"/>
            <a:ext cx="3352375" cy="3066507"/>
          </a:xfrm>
          <a:prstGeom prst="rect">
            <a:avLst/>
          </a:prstGeom>
        </p:spPr>
        <p:txBody>
          <a:bodyPr vert="horz" lIns="91440" tIns="45720" rIns="91440" bIns="45720" rtlCol="0" anchor="b">
            <a:normAutofit/>
          </a:bodyPr>
          <a:lstStyle/>
          <a:p>
            <a:pPr>
              <a:spcBef>
                <a:spcPct val="0"/>
              </a:spcBef>
              <a:spcAft>
                <a:spcPts val="600"/>
              </a:spcAft>
            </a:pPr>
            <a:r>
              <a:rPr lang="en-US" sz="2400" b="0" i="0" kern="1200" dirty="0">
                <a:solidFill>
                  <a:srgbClr val="EBEBEB"/>
                </a:solidFill>
                <a:latin typeface="+mj-lt"/>
                <a:ea typeface="+mj-ea"/>
                <a:cs typeface="+mj-cs"/>
              </a:rPr>
              <a:t>Natural Burial</a:t>
            </a:r>
          </a:p>
          <a:p>
            <a:pPr>
              <a:spcBef>
                <a:spcPct val="0"/>
              </a:spcBef>
              <a:spcAft>
                <a:spcPts val="600"/>
              </a:spcAft>
            </a:pPr>
            <a:r>
              <a:rPr lang="en-US" sz="2400" dirty="0">
                <a:solidFill>
                  <a:srgbClr val="EBEBEB"/>
                </a:solidFill>
                <a:latin typeface="+mj-lt"/>
                <a:ea typeface="+mj-ea"/>
                <a:cs typeface="+mj-cs"/>
              </a:rPr>
              <a:t>Human Composting</a:t>
            </a:r>
          </a:p>
          <a:p>
            <a:pPr>
              <a:spcBef>
                <a:spcPct val="0"/>
              </a:spcBef>
              <a:spcAft>
                <a:spcPts val="600"/>
              </a:spcAft>
            </a:pPr>
            <a:r>
              <a:rPr lang="en-US" sz="2400" dirty="0">
                <a:solidFill>
                  <a:srgbClr val="EBEBEB"/>
                </a:solidFill>
                <a:latin typeface="+mj-lt"/>
                <a:ea typeface="+mj-ea"/>
                <a:cs typeface="+mj-cs"/>
              </a:rPr>
              <a:t>Water Cremation</a:t>
            </a:r>
          </a:p>
          <a:p>
            <a:pPr>
              <a:spcBef>
                <a:spcPct val="0"/>
              </a:spcBef>
              <a:spcAft>
                <a:spcPts val="600"/>
              </a:spcAft>
            </a:pPr>
            <a:r>
              <a:rPr lang="en-US" sz="2400" dirty="0">
                <a:solidFill>
                  <a:srgbClr val="EBEBEB"/>
                </a:solidFill>
                <a:latin typeface="+mj-lt"/>
                <a:ea typeface="+mj-ea"/>
                <a:cs typeface="+mj-cs"/>
              </a:rPr>
              <a:t>Flame </a:t>
            </a:r>
            <a:r>
              <a:rPr lang="en-US" sz="2400" dirty="0" err="1">
                <a:solidFill>
                  <a:srgbClr val="EBEBEB"/>
                </a:solidFill>
                <a:latin typeface="+mj-lt"/>
                <a:ea typeface="+mj-ea"/>
                <a:cs typeface="+mj-cs"/>
              </a:rPr>
              <a:t>Cremtion</a:t>
            </a:r>
            <a:endParaRPr lang="en-US" sz="2400" dirty="0">
              <a:solidFill>
                <a:srgbClr val="EBEBEB"/>
              </a:solidFill>
              <a:latin typeface="+mj-lt"/>
              <a:ea typeface="+mj-ea"/>
              <a:cs typeface="+mj-cs"/>
            </a:endParaRPr>
          </a:p>
          <a:p>
            <a:pPr>
              <a:spcBef>
                <a:spcPct val="0"/>
              </a:spcBef>
              <a:spcAft>
                <a:spcPts val="600"/>
              </a:spcAft>
            </a:pPr>
            <a:r>
              <a:rPr lang="en-US" sz="2400" dirty="0">
                <a:solidFill>
                  <a:srgbClr val="EBEBEB"/>
                </a:solidFill>
                <a:latin typeface="+mj-lt"/>
                <a:ea typeface="+mj-ea"/>
                <a:cs typeface="+mj-cs"/>
              </a:rPr>
              <a:t>Casket &amp; Vault </a:t>
            </a:r>
            <a:r>
              <a:rPr lang="en-US" sz="2400" dirty="0" err="1">
                <a:solidFill>
                  <a:srgbClr val="EBEBEB"/>
                </a:solidFill>
                <a:latin typeface="+mj-lt"/>
                <a:ea typeface="+mj-ea"/>
                <a:cs typeface="+mj-cs"/>
              </a:rPr>
              <a:t>BurIal</a:t>
            </a:r>
            <a:endParaRPr lang="en-US" sz="2400" dirty="0">
              <a:solidFill>
                <a:srgbClr val="EBEBEB"/>
              </a:solidFill>
              <a:latin typeface="+mj-lt"/>
              <a:ea typeface="+mj-ea"/>
              <a:cs typeface="+mj-cs"/>
            </a:endParaRPr>
          </a:p>
          <a:p>
            <a:pPr>
              <a:spcBef>
                <a:spcPct val="0"/>
              </a:spcBef>
              <a:spcAft>
                <a:spcPts val="600"/>
              </a:spcAft>
            </a:pPr>
            <a:endParaRPr lang="en-US" sz="2000" b="0" i="0" kern="1200" dirty="0">
              <a:solidFill>
                <a:srgbClr val="EBEBEB"/>
              </a:solidFill>
              <a:latin typeface="+mj-lt"/>
              <a:ea typeface="+mj-ea"/>
              <a:cs typeface="+mj-cs"/>
            </a:endParaRPr>
          </a:p>
        </p:txBody>
      </p:sp>
      <p:sp>
        <p:nvSpPr>
          <p:cNvPr id="46"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8" name="Freeform: Shape 47">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Picture 7" descr="Chart&#10;&#10;Description automatically generated">
            <a:extLst>
              <a:ext uri="{FF2B5EF4-FFF2-40B4-BE49-F238E27FC236}">
                <a16:creationId xmlns:a16="http://schemas.microsoft.com/office/drawing/2014/main" id="{5BD3334A-617B-12CE-B867-3E4075737C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854" y="1500539"/>
            <a:ext cx="6270662" cy="3856457"/>
          </a:xfrm>
          <a:prstGeom prst="rect">
            <a:avLst/>
          </a:prstGeom>
          <a:effectLst/>
        </p:spPr>
      </p:pic>
    </p:spTree>
    <p:extLst>
      <p:ext uri="{BB962C8B-B14F-4D97-AF65-F5344CB8AC3E}">
        <p14:creationId xmlns:p14="http://schemas.microsoft.com/office/powerpoint/2010/main" val="263736643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AF31B-C989-8542-7ADC-2031EE0C3737}"/>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rPr>
              <a:t>Let your wishes be known!</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F0ACB8C1-667C-E6BB-4AC3-71E0883292F7}"/>
              </a:ext>
            </a:extLst>
          </p:cNvPr>
          <p:cNvGraphicFramePr>
            <a:graphicFrameLocks noGrp="1"/>
          </p:cNvGraphicFramePr>
          <p:nvPr>
            <p:ph idx="1"/>
            <p:extLst>
              <p:ext uri="{D42A27DB-BD31-4B8C-83A1-F6EECF244321}">
                <p14:modId xmlns:p14="http://schemas.microsoft.com/office/powerpoint/2010/main" val="200512842"/>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7352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2C53-5F67-E5FD-AD4D-BA9E6B661863}"/>
              </a:ext>
            </a:extLst>
          </p:cNvPr>
          <p:cNvSpPr>
            <a:spLocks noGrp="1"/>
          </p:cNvSpPr>
          <p:nvPr>
            <p:ph type="title"/>
          </p:nvPr>
        </p:nvSpPr>
        <p:spPr>
          <a:xfrm>
            <a:off x="646111" y="452718"/>
            <a:ext cx="5449889" cy="1400530"/>
          </a:xfrm>
        </p:spPr>
        <p:txBody>
          <a:bodyPr/>
          <a:lstStyle/>
          <a:p>
            <a:endParaRPr lang="en-US" dirty="0"/>
          </a:p>
        </p:txBody>
      </p:sp>
      <p:pic>
        <p:nvPicPr>
          <p:cNvPr id="5" name="Content Placeholder 4" descr="A picture containing text, book&#10;&#10;Description automatically generated">
            <a:extLst>
              <a:ext uri="{FF2B5EF4-FFF2-40B4-BE49-F238E27FC236}">
                <a16:creationId xmlns:a16="http://schemas.microsoft.com/office/drawing/2014/main" id="{4DAC4B5F-8B3D-B824-015D-0BD572A33D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111" y="39440"/>
            <a:ext cx="5720341" cy="6779120"/>
          </a:xfrm>
        </p:spPr>
      </p:pic>
      <p:sp>
        <p:nvSpPr>
          <p:cNvPr id="6" name="TextBox 5">
            <a:extLst>
              <a:ext uri="{FF2B5EF4-FFF2-40B4-BE49-F238E27FC236}">
                <a16:creationId xmlns:a16="http://schemas.microsoft.com/office/drawing/2014/main" id="{606AB457-1830-02E2-3798-32A4D1E7437E}"/>
              </a:ext>
            </a:extLst>
          </p:cNvPr>
          <p:cNvSpPr txBox="1"/>
          <p:nvPr/>
        </p:nvSpPr>
        <p:spPr>
          <a:xfrm>
            <a:off x="7237578" y="2850005"/>
            <a:ext cx="4532246" cy="1323439"/>
          </a:xfrm>
          <a:prstGeom prst="rect">
            <a:avLst/>
          </a:prstGeom>
          <a:noFill/>
        </p:spPr>
        <p:txBody>
          <a:bodyPr wrap="square" rtlCol="0">
            <a:spAutoFit/>
          </a:bodyPr>
          <a:lstStyle/>
          <a:p>
            <a:pPr algn="ctr"/>
            <a:r>
              <a:rPr lang="en-US" sz="4000" b="1" dirty="0">
                <a:latin typeface="Ink Free" panose="03080402000500000000" pitchFamily="66" charset="0"/>
              </a:rPr>
              <a:t>It’s 	time to think outside the box!</a:t>
            </a:r>
          </a:p>
        </p:txBody>
      </p:sp>
    </p:spTree>
    <p:extLst>
      <p:ext uri="{BB962C8B-B14F-4D97-AF65-F5344CB8AC3E}">
        <p14:creationId xmlns:p14="http://schemas.microsoft.com/office/powerpoint/2010/main" val="2411713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063B017-7EE2-9A73-27E5-CA87FC832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098" y="107358"/>
            <a:ext cx="4091233" cy="6622936"/>
          </a:xfrm>
          <a:prstGeom prst="rect">
            <a:avLst/>
          </a:prstGeom>
        </p:spPr>
      </p:pic>
    </p:spTree>
    <p:extLst>
      <p:ext uri="{BB962C8B-B14F-4D97-AF65-F5344CB8AC3E}">
        <p14:creationId xmlns:p14="http://schemas.microsoft.com/office/powerpoint/2010/main" val="908242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grass, plant&#10;&#10;Description automatically generated">
            <a:extLst>
              <a:ext uri="{FF2B5EF4-FFF2-40B4-BE49-F238E27FC236}">
                <a16:creationId xmlns:a16="http://schemas.microsoft.com/office/drawing/2014/main" id="{C139E14F-9F6D-2DD5-25A4-640EC14DCA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
        <p:nvSpPr>
          <p:cNvPr id="22" name="Rectangle 18">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0573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5F21-5EBF-4FDB-9ECA-CD9894DC8A6C}"/>
              </a:ext>
            </a:extLst>
          </p:cNvPr>
          <p:cNvSpPr>
            <a:spLocks noGrp="1"/>
          </p:cNvSpPr>
          <p:nvPr>
            <p:ph type="title"/>
          </p:nvPr>
        </p:nvSpPr>
        <p:spPr>
          <a:xfrm>
            <a:off x="707010" y="452718"/>
            <a:ext cx="9343824" cy="829327"/>
          </a:xfrm>
        </p:spPr>
        <p:txBody>
          <a:bodyPr/>
          <a:lstStyle/>
          <a:p>
            <a:r>
              <a:rPr lang="en-US" dirty="0"/>
              <a:t>Resources</a:t>
            </a:r>
            <a:r>
              <a:rPr lang="en-US" sz="2000" dirty="0"/>
              <a:t>, p. 1</a:t>
            </a:r>
            <a:endParaRPr lang="en-US" dirty="0"/>
          </a:p>
        </p:txBody>
      </p:sp>
      <p:sp>
        <p:nvSpPr>
          <p:cNvPr id="3" name="Content Placeholder 2">
            <a:extLst>
              <a:ext uri="{FF2B5EF4-FFF2-40B4-BE49-F238E27FC236}">
                <a16:creationId xmlns:a16="http://schemas.microsoft.com/office/drawing/2014/main" id="{DA929F85-3A0D-4923-84B2-DF4CCE96CA0F}"/>
              </a:ext>
            </a:extLst>
          </p:cNvPr>
          <p:cNvSpPr>
            <a:spLocks noGrp="1"/>
          </p:cNvSpPr>
          <p:nvPr>
            <p:ph idx="1"/>
          </p:nvPr>
        </p:nvSpPr>
        <p:spPr>
          <a:xfrm>
            <a:off x="1518092" y="1282045"/>
            <a:ext cx="8946541" cy="4872086"/>
          </a:xfrm>
        </p:spPr>
        <p:txBody>
          <a:bodyPr>
            <a:normAutofit fontScale="85000" lnSpcReduction="20000"/>
          </a:bodyPr>
          <a:lstStyle/>
          <a:p>
            <a:r>
              <a:rPr lang="en-US" u="sng" dirty="0">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Burial</a:t>
            </a:r>
            <a:r>
              <a:rPr lang="en-US" u="sng" dirty="0">
                <a:solidFill>
                  <a:srgbClr val="58C1BA"/>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 </a:t>
            </a:r>
            <a:r>
              <a:rPr lang="en-US" u="sng" dirty="0">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and Cremation Laws in Wisconsin</a:t>
            </a:r>
            <a:r>
              <a:rPr lang="en-US" u="sng" dirty="0">
                <a:latin typeface="Verdana" panose="020B0604030504040204" pitchFamily="34" charset="0"/>
                <a:ea typeface="Verdana" panose="020B0604030504040204" pitchFamily="34" charset="0"/>
              </a:rPr>
              <a:t> (NOLO.com)</a:t>
            </a:r>
          </a:p>
          <a:p>
            <a:r>
              <a:rPr lang="en-US"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The FTC Funeral Rule</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The Green Burial Council </a:t>
            </a:r>
            <a:r>
              <a:rPr lang="en-US" dirty="0">
                <a:latin typeface="Verdana" panose="020B0604030504040204" pitchFamily="34" charset="0"/>
                <a:ea typeface="Verdana" panose="020B0604030504040204" pitchFamily="34" charset="0"/>
              </a:rPr>
              <a:t>(website)</a:t>
            </a:r>
          </a:p>
          <a:p>
            <a:pPr lvl="1"/>
            <a:r>
              <a:rPr lang="en-US" dirty="0">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The Science Behind Green and Conventional Burial </a:t>
            </a:r>
            <a:r>
              <a:rPr lang="en-US" dirty="0">
                <a:latin typeface="Verdana" panose="020B0604030504040204" pitchFamily="34" charset="0"/>
                <a:ea typeface="Verdana" panose="020B0604030504040204" pitchFamily="34" charset="0"/>
              </a:rPr>
              <a:t>(article on the site)</a:t>
            </a:r>
          </a:p>
          <a:p>
            <a:pPr lvl="1"/>
            <a:r>
              <a:rPr lang="en-US" dirty="0">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To Lie Down in Green Pastures </a:t>
            </a:r>
            <a:r>
              <a:rPr lang="en-US" dirty="0">
                <a:latin typeface="Verdana" panose="020B0604030504040204" pitchFamily="34" charset="0"/>
                <a:ea typeface="Verdana" panose="020B0604030504040204" pitchFamily="34" charset="0"/>
              </a:rPr>
              <a:t>(article)</a:t>
            </a:r>
          </a:p>
          <a:p>
            <a:pPr lvl="1"/>
            <a:r>
              <a:rPr lang="en-US" dirty="0">
                <a:hlinkClick r:id="rId8" action="ppaction://hlinkfile">
                  <a:extLst>
                    <a:ext uri="{A12FA001-AC4F-418D-AE19-62706E023703}">
                      <ahyp:hlinkClr xmlns:ahyp="http://schemas.microsoft.com/office/drawing/2018/hyperlinkcolor" val="tx"/>
                    </a:ext>
                  </a:extLst>
                </a:hlinkClick>
              </a:rPr>
              <a:t>Offering Green Burial Options in Municipal Cemeteries </a:t>
            </a:r>
            <a:r>
              <a:rPr lang="en-US" dirty="0"/>
              <a:t>(pdf with FAQ)</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val="tx"/>
                    </a:ext>
                  </a:extLst>
                </a:hlinkClick>
              </a:rPr>
              <a:t>Funeral Consumers Alliance</a:t>
            </a:r>
            <a:r>
              <a:rPr lang="en-US" dirty="0">
                <a:latin typeface="Verdana" panose="020B0604030504040204" pitchFamily="34" charset="0"/>
                <a:ea typeface="Verdana" panose="020B0604030504040204" pitchFamily="34" charset="0"/>
              </a:rPr>
              <a:t> (FCA of Greater MKE uses UUCW address)</a:t>
            </a:r>
          </a:p>
          <a:p>
            <a:r>
              <a:rPr lang="en-US" u="sng" dirty="0">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val="tx"/>
                    </a:ext>
                  </a:extLst>
                </a:hlinkClick>
              </a:rPr>
              <a:t>Yes Magazine’s Death Issue</a:t>
            </a:r>
            <a:endParaRPr lang="en-US" u="sng" dirty="0">
              <a:latin typeface="Verdana" panose="020B0604030504040204" pitchFamily="34" charset="0"/>
              <a:ea typeface="Verdana" panose="020B0604030504040204" pitchFamily="34" charset="0"/>
            </a:endParaRPr>
          </a:p>
          <a:p>
            <a:r>
              <a:rPr lang="en-US" u="sng" dirty="0">
                <a:effectLst/>
                <a:latin typeface="Verdana" panose="020B0604030504040204" pitchFamily="34" charset="0"/>
                <a:ea typeface="Verdana" panose="020B0604030504040204" pitchFamily="34" charset="0"/>
                <a:hlinkClick r:id="rId11">
                  <a:extLst>
                    <a:ext uri="{A12FA001-AC4F-418D-AE19-62706E023703}">
                      <ahyp:hlinkClr xmlns:ahyp="http://schemas.microsoft.com/office/drawing/2018/hyperlinkcolor" val="tx"/>
                    </a:ext>
                  </a:extLst>
                </a:hlinkClick>
              </a:rPr>
              <a:t>Our Last Best Act: Planning for the End of our Lives to Protect the People and Places We Love</a:t>
            </a:r>
            <a:r>
              <a:rPr lang="en-US" u="sng" dirty="0">
                <a:effectLst/>
                <a:latin typeface="Verdana" panose="020B0604030504040204" pitchFamily="34" charset="0"/>
                <a:ea typeface="Verdana" panose="020B0604030504040204" pitchFamily="34" charset="0"/>
              </a:rPr>
              <a:t> by Mallory McDuff, 2021, Broadleaf Books</a:t>
            </a:r>
          </a:p>
          <a:p>
            <a:r>
              <a:rPr lang="en-US" dirty="0">
                <a:latin typeface="Verdana" panose="020B0604030504040204" pitchFamily="34" charset="0"/>
                <a:ea typeface="Verdana" panose="020B0604030504040204" pitchFamily="34" charset="0"/>
                <a:hlinkClick r:id="rId12">
                  <a:extLst>
                    <a:ext uri="{A12FA001-AC4F-418D-AE19-62706E023703}">
                      <ahyp:hlinkClr xmlns:ahyp="http://schemas.microsoft.com/office/drawing/2018/hyperlinkcolor" val="tx"/>
                    </a:ext>
                  </a:extLst>
                </a:hlinkClick>
              </a:rPr>
              <a:t>We need a greener way to die</a:t>
            </a:r>
            <a:r>
              <a:rPr lang="en-US" dirty="0">
                <a:latin typeface="Verdana" panose="020B0604030504040204" pitchFamily="34" charset="0"/>
                <a:ea typeface="Verdana" panose="020B0604030504040204" pitchFamily="34" charset="0"/>
              </a:rPr>
              <a:t>: Most of us will keep polluting post-mortem. </a:t>
            </a:r>
          </a:p>
          <a:p>
            <a:r>
              <a:rPr lang="en-US" dirty="0">
                <a:latin typeface="Verdana" panose="020B0604030504040204" pitchFamily="34" charset="0"/>
                <a:ea typeface="Verdana" panose="020B0604030504040204" pitchFamily="34" charset="0"/>
                <a:hlinkClick r:id="rId13">
                  <a:extLst>
                    <a:ext uri="{A12FA001-AC4F-418D-AE19-62706E023703}">
                      <ahyp:hlinkClr xmlns:ahyp="http://schemas.microsoft.com/office/drawing/2018/hyperlinkcolor" val="tx"/>
                    </a:ext>
                  </a:extLst>
                </a:hlinkClick>
              </a:rPr>
              <a:t>More States Legalize Dissolving Bodies in Water</a:t>
            </a:r>
            <a:r>
              <a:rPr lang="en-US" dirty="0">
                <a:latin typeface="Verdana" panose="020B0604030504040204" pitchFamily="34" charset="0"/>
                <a:ea typeface="Verdana" panose="020B0604030504040204" pitchFamily="34" charset="0"/>
              </a:rPr>
              <a:t> (from U.S. News and World Report)</a:t>
            </a:r>
          </a:p>
          <a:p>
            <a:r>
              <a:rPr lang="en-US" dirty="0">
                <a:latin typeface="Verdana" panose="020B0604030504040204" pitchFamily="34" charset="0"/>
                <a:ea typeface="Verdana" panose="020B0604030504040204" pitchFamily="34" charset="0"/>
                <a:hlinkClick r:id="rId14">
                  <a:extLst>
                    <a:ext uri="{A12FA001-AC4F-418D-AE19-62706E023703}">
                      <ahyp:hlinkClr xmlns:ahyp="http://schemas.microsoft.com/office/drawing/2018/hyperlinkcolor" val="tx"/>
                    </a:ext>
                  </a:extLst>
                </a:hlinkClick>
              </a:rPr>
              <a:t>What is aquamation, the burial practice Desmond Tutu requested instead of greenhouse gas-emitting cremation?</a:t>
            </a:r>
            <a:r>
              <a:rPr lang="en-US" dirty="0">
                <a:latin typeface="Verdana" panose="020B0604030504040204" pitchFamily="34" charset="0"/>
                <a:ea typeface="Verdana" panose="020B0604030504040204" pitchFamily="34" charset="0"/>
              </a:rPr>
              <a:t> (from Washington Post)</a:t>
            </a:r>
          </a:p>
        </p:txBody>
      </p:sp>
    </p:spTree>
    <p:extLst>
      <p:ext uri="{BB962C8B-B14F-4D97-AF65-F5344CB8AC3E}">
        <p14:creationId xmlns:p14="http://schemas.microsoft.com/office/powerpoint/2010/main" val="1399087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3693BE-2DBF-1643-527C-71234090A5DE}"/>
              </a:ext>
            </a:extLst>
          </p:cNvPr>
          <p:cNvSpPr>
            <a:spLocks noGrp="1"/>
          </p:cNvSpPr>
          <p:nvPr>
            <p:ph type="title"/>
          </p:nvPr>
        </p:nvSpPr>
        <p:spPr>
          <a:xfrm>
            <a:off x="646111" y="452718"/>
            <a:ext cx="9404723" cy="785532"/>
          </a:xfrm>
        </p:spPr>
        <p:txBody>
          <a:bodyPr/>
          <a:lstStyle/>
          <a:p>
            <a:r>
              <a:rPr lang="en-US" dirty="0"/>
              <a:t>Resources</a:t>
            </a:r>
            <a:r>
              <a:rPr lang="en-US" sz="2800" dirty="0"/>
              <a:t>, p.2</a:t>
            </a:r>
            <a:endParaRPr lang="en-US" dirty="0"/>
          </a:p>
        </p:txBody>
      </p:sp>
      <p:sp>
        <p:nvSpPr>
          <p:cNvPr id="4" name="TextBox 3">
            <a:extLst>
              <a:ext uri="{FF2B5EF4-FFF2-40B4-BE49-F238E27FC236}">
                <a16:creationId xmlns:a16="http://schemas.microsoft.com/office/drawing/2014/main" id="{038A5FA7-6D43-C15D-6EE9-D19ADA4F82B6}"/>
              </a:ext>
            </a:extLst>
          </p:cNvPr>
          <p:cNvSpPr txBox="1"/>
          <p:nvPr/>
        </p:nvSpPr>
        <p:spPr>
          <a:xfrm>
            <a:off x="1171575" y="1647825"/>
            <a:ext cx="10027468" cy="4801314"/>
          </a:xfrm>
          <a:prstGeom prst="rect">
            <a:avLst/>
          </a:prstGeom>
          <a:noFill/>
        </p:spPr>
        <p:txBody>
          <a:bodyPr wrap="square" rtlCol="0">
            <a:spAutoFit/>
          </a:bodyPr>
          <a:lstStyle/>
          <a:p>
            <a:pPr marL="285750" indent="-285750">
              <a:buFont typeface="Wingdings" panose="05000000000000000000" pitchFamily="2" charset="2"/>
              <a:buChar char="Ø"/>
            </a:pPr>
            <a:r>
              <a:rPr lang="en-US" u="sng" dirty="0">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Natural Funeral Practices </a:t>
            </a:r>
            <a:r>
              <a:rPr lang="en-US" u="sng" dirty="0">
                <a:effectLst/>
                <a:latin typeface="Verdana" panose="020B0604030504040204" pitchFamily="34" charset="0"/>
                <a:ea typeface="Verdana" panose="020B0604030504040204" pitchFamily="34" charset="0"/>
              </a:rPr>
              <a:t>(Mother Earth News, Oct. 2021)</a:t>
            </a:r>
          </a:p>
          <a:p>
            <a:pPr marL="285750" indent="-285750">
              <a:buFont typeface="Wingdings" panose="05000000000000000000" pitchFamily="2" charset="2"/>
              <a:buChar char="Ø"/>
            </a:pPr>
            <a:r>
              <a:rPr lang="en-US" u="sng"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Death Has a Climate Change Problem</a:t>
            </a:r>
            <a:r>
              <a:rPr lang="en-US" u="sng" dirty="0">
                <a:latin typeface="Verdana" panose="020B0604030504040204" pitchFamily="34" charset="0"/>
                <a:ea typeface="Verdana" panose="020B0604030504040204" pitchFamily="34" charset="0"/>
              </a:rPr>
              <a:t> (HuffPost)</a:t>
            </a:r>
          </a:p>
          <a:p>
            <a:pPr marL="285750" indent="-285750">
              <a:buFont typeface="Wingdings" panose="05000000000000000000" pitchFamily="2" charset="2"/>
              <a:buChar char="Ø"/>
            </a:pPr>
            <a:r>
              <a:rPr lang="en-US" b="0" u="sng" dirty="0">
                <a:effectLst/>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From Fiction to Reality: Could Forests Replace Cemeteries?</a:t>
            </a:r>
            <a:r>
              <a:rPr lang="en-US" b="0" u="sng" dirty="0">
                <a:effectLst/>
                <a:latin typeface="Verdana" panose="020B0604030504040204" pitchFamily="34" charset="0"/>
                <a:ea typeface="Verdana" panose="020B0604030504040204" pitchFamily="34" charset="0"/>
              </a:rPr>
              <a:t> (Grist)</a:t>
            </a:r>
          </a:p>
          <a:p>
            <a:pPr marL="285750" indent="-285750">
              <a:buFont typeface="Wingdings" panose="05000000000000000000" pitchFamily="2" charset="2"/>
              <a:buChar char="Ø"/>
            </a:pPr>
            <a:r>
              <a:rPr lang="en-US" u="sng" dirty="0">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Americans are bad at talking about death, and it’s hurting the environment. </a:t>
            </a:r>
            <a:r>
              <a:rPr lang="en-US" u="sng" dirty="0">
                <a:latin typeface="Verdana" panose="020B0604030504040204" pitchFamily="34" charset="0"/>
                <a:ea typeface="Verdana" panose="020B0604030504040204" pitchFamily="34" charset="0"/>
              </a:rPr>
              <a:t> (The Week, 4-7-22)</a:t>
            </a:r>
          </a:p>
          <a:p>
            <a:pPr marL="285750" indent="-285750">
              <a:buFont typeface="Wingdings" panose="05000000000000000000" pitchFamily="2" charset="2"/>
              <a:buChar char="Ø"/>
            </a:pPr>
            <a:r>
              <a:rPr lang="en-US" u="sng" dirty="0">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val="tx"/>
                    </a:ext>
                  </a:extLst>
                </a:hlinkClick>
              </a:rPr>
              <a:t>The Funeral Industry Is Toxic. Could Green Burials Be the Answer? </a:t>
            </a:r>
            <a:r>
              <a:rPr lang="en-US" u="sng" dirty="0">
                <a:latin typeface="Verdana" panose="020B0604030504040204" pitchFamily="34" charset="0"/>
                <a:ea typeface="Verdana" panose="020B0604030504040204" pitchFamily="34" charset="0"/>
              </a:rPr>
              <a:t>(Livekindly.co)</a:t>
            </a:r>
          </a:p>
          <a:p>
            <a:pPr marL="285750" indent="-285750">
              <a:buFont typeface="Wingdings" panose="05000000000000000000" pitchFamily="2" charset="2"/>
              <a:buChar char="Ø"/>
            </a:pPr>
            <a:r>
              <a:rPr lang="en-US" u="sng" dirty="0">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val="tx"/>
                    </a:ext>
                  </a:extLst>
                </a:hlinkClick>
              </a:rPr>
              <a:t>We Need a Greener Way to Die  </a:t>
            </a:r>
            <a:r>
              <a:rPr lang="en-US" u="sng" dirty="0">
                <a:latin typeface="Verdana" panose="020B0604030504040204" pitchFamily="34" charset="0"/>
                <a:ea typeface="Verdana" panose="020B0604030504040204" pitchFamily="34" charset="0"/>
              </a:rPr>
              <a:t>Popular Science, May 23, 2019.</a:t>
            </a: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val="tx"/>
                    </a:ext>
                  </a:extLst>
                </a:hlinkClick>
              </a:rPr>
              <a:t>The Order of the Good Death.com</a:t>
            </a:r>
            <a:r>
              <a:rPr lang="en-US" dirty="0">
                <a:latin typeface="Verdana" panose="020B0604030504040204" pitchFamily="34" charset="0"/>
                <a:ea typeface="Verdana" panose="020B0604030504040204" pitchFamily="34" charset="0"/>
              </a:rPr>
              <a:t> </a:t>
            </a: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val="tx"/>
                    </a:ext>
                  </a:extLst>
                </a:hlinkClick>
              </a:rPr>
              <a:t>The Green Reaper</a:t>
            </a:r>
            <a:r>
              <a:rPr lang="en-US" dirty="0">
                <a:latin typeface="Verdana" panose="020B0604030504040204" pitchFamily="34" charset="0"/>
                <a:ea typeface="Verdana" panose="020B0604030504040204" pitchFamily="34" charset="0"/>
              </a:rPr>
              <a:t> – author of  </a:t>
            </a:r>
            <a:r>
              <a:rPr lang="en-US" i="1" dirty="0">
                <a:latin typeface="Verdana" panose="020B0604030504040204" pitchFamily="34" charset="0"/>
                <a:ea typeface="Verdana" panose="020B0604030504040204" pitchFamily="34" charset="0"/>
              </a:rPr>
              <a:t>The Green Burial Guidebook</a:t>
            </a: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hlinkClick r:id="rId11">
                  <a:extLst>
                    <a:ext uri="{A12FA001-AC4F-418D-AE19-62706E023703}">
                      <ahyp:hlinkClr xmlns:ahyp="http://schemas.microsoft.com/office/drawing/2018/hyperlinkcolor" val="tx"/>
                    </a:ext>
                  </a:extLst>
                </a:hlinkClick>
              </a:rPr>
              <a:t>Trevor</a:t>
            </a:r>
            <a:r>
              <a:rPr lang="en-US" dirty="0">
                <a:solidFill>
                  <a:srgbClr val="58C1BA"/>
                </a:solidFill>
                <a:latin typeface="Verdana" panose="020B0604030504040204" pitchFamily="34" charset="0"/>
                <a:ea typeface="Verdana" panose="020B0604030504040204" pitchFamily="34" charset="0"/>
                <a:hlinkClick r:id="rId11">
                  <a:extLst>
                    <a:ext uri="{A12FA001-AC4F-418D-AE19-62706E023703}">
                      <ahyp:hlinkClr xmlns:ahyp="http://schemas.microsoft.com/office/drawing/2018/hyperlinkcolor" val="tx"/>
                    </a:ext>
                  </a:extLst>
                </a:hlinkClick>
              </a:rPr>
              <a:t> </a:t>
            </a:r>
            <a:r>
              <a:rPr lang="en-US" dirty="0">
                <a:latin typeface="Verdana" panose="020B0604030504040204" pitchFamily="34" charset="0"/>
                <a:ea typeface="Verdana" panose="020B0604030504040204" pitchFamily="34" charset="0"/>
                <a:hlinkClick r:id="rId11">
                  <a:extLst>
                    <a:ext uri="{A12FA001-AC4F-418D-AE19-62706E023703}">
                      <ahyp:hlinkClr xmlns:ahyp="http://schemas.microsoft.com/office/drawing/2018/hyperlinkcolor" val="tx"/>
                    </a:ext>
                  </a:extLst>
                </a:hlinkClick>
              </a:rPr>
              <a:t>Noah – The Sustainable Solution</a:t>
            </a: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hlinkClick r:id="rId12">
                  <a:extLst>
                    <a:ext uri="{A12FA001-AC4F-418D-AE19-62706E023703}">
                      <ahyp:hlinkClr xmlns:ahyp="http://schemas.microsoft.com/office/drawing/2018/hyperlinkcolor" val="tx"/>
                    </a:ext>
                  </a:extLst>
                </a:hlinkClick>
              </a:rPr>
              <a:t>Cremation Association of North America</a:t>
            </a: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hlinkClick r:id="rId13">
                  <a:extLst>
                    <a:ext uri="{A12FA001-AC4F-418D-AE19-62706E023703}">
                      <ahyp:hlinkClr xmlns:ahyp="http://schemas.microsoft.com/office/drawing/2018/hyperlinkcolor" val="tx"/>
                    </a:ext>
                  </a:extLst>
                </a:hlinkClick>
              </a:rPr>
              <a:t>Talk Death</a:t>
            </a: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hlinkClick r:id="rId14">
                  <a:extLst>
                    <a:ext uri="{A12FA001-AC4F-418D-AE19-62706E023703}">
                      <ahyp:hlinkClr xmlns:ahyp="http://schemas.microsoft.com/office/drawing/2018/hyperlinkcolor" val="tx"/>
                    </a:ext>
                  </a:extLst>
                </a:hlinkClick>
              </a:rPr>
              <a:t>Trees for a Change: Memorial Trees and Sympathy Gifts</a:t>
            </a:r>
            <a:endParaRPr lang="en-US"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rPr>
              <a:t>“The green reaper: how to rejoin the infinite with minimal mess” </a:t>
            </a:r>
            <a:r>
              <a:rPr lang="en-US" i="1" dirty="0">
                <a:latin typeface="Verdana" panose="020B0604030504040204" pitchFamily="34" charset="0"/>
                <a:ea typeface="Verdana" panose="020B0604030504040204" pitchFamily="34" charset="0"/>
                <a:hlinkClick r:id="rId15">
                  <a:extLst>
                    <a:ext uri="{A12FA001-AC4F-418D-AE19-62706E023703}">
                      <ahyp:hlinkClr xmlns:ahyp="http://schemas.microsoft.com/office/drawing/2018/hyperlinkcolor" val="tx"/>
                    </a:ext>
                  </a:extLst>
                </a:hlinkClick>
              </a:rPr>
              <a:t>Sierra</a:t>
            </a:r>
            <a:r>
              <a:rPr lang="en-US" dirty="0">
                <a:latin typeface="Verdana" panose="020B0604030504040204" pitchFamily="34" charset="0"/>
                <a:ea typeface="Verdana" panose="020B0604030504040204" pitchFamily="34" charset="0"/>
              </a:rPr>
              <a:t>, fall 2022, p. 56-57</a:t>
            </a:r>
          </a:p>
          <a:p>
            <a:pPr marL="285750" indent="-285750">
              <a:buFont typeface="Wingdings" panose="05000000000000000000" pitchFamily="2" charset="2"/>
              <a:buChar char="Ø"/>
            </a:pPr>
            <a:r>
              <a:rPr lang="en-US" dirty="0">
                <a:latin typeface="Verdana" panose="020B0604030504040204" pitchFamily="34" charset="0"/>
                <a:ea typeface="Verdana" panose="020B0604030504040204" pitchFamily="34" charset="0"/>
              </a:rPr>
              <a:t>“Is a green burial right for you?” </a:t>
            </a:r>
            <a:r>
              <a:rPr lang="en-US" i="1" dirty="0">
                <a:latin typeface="Verdana" panose="020B0604030504040204" pitchFamily="34" charset="0"/>
                <a:ea typeface="Verdana" panose="020B0604030504040204" pitchFamily="34" charset="0"/>
                <a:hlinkClick r:id="rId16">
                  <a:extLst>
                    <a:ext uri="{A12FA001-AC4F-418D-AE19-62706E023703}">
                      <ahyp:hlinkClr xmlns:ahyp="http://schemas.microsoft.com/office/drawing/2018/hyperlinkcolor" val="tx"/>
                    </a:ext>
                  </a:extLst>
                </a:hlinkClick>
              </a:rPr>
              <a:t>Your Green Life </a:t>
            </a:r>
            <a:r>
              <a:rPr lang="en-US" dirty="0">
                <a:latin typeface="Verdana" panose="020B0604030504040204" pitchFamily="34" charset="0"/>
                <a:ea typeface="Verdana" panose="020B0604030504040204" pitchFamily="34" charset="0"/>
                <a:hlinkClick r:id="rId16">
                  <a:extLst>
                    <a:ext uri="{A12FA001-AC4F-418D-AE19-62706E023703}">
                      <ahyp:hlinkClr xmlns:ahyp="http://schemas.microsoft.com/office/drawing/2018/hyperlinkcolor" val="tx"/>
                    </a:ext>
                  </a:extLst>
                </a:hlinkClick>
              </a:rPr>
              <a:t>#4</a:t>
            </a:r>
            <a:r>
              <a:rPr lang="en-US" dirty="0">
                <a:latin typeface="Verdana" panose="020B0604030504040204" pitchFamily="34" charset="0"/>
                <a:ea typeface="Verdana" panose="020B0604030504040204" pitchFamily="34" charset="0"/>
              </a:rPr>
              <a:t>, 2023, p.40-41</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56606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6"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8"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9"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Rectangle 19">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F5212-CC77-47F2-BF99-670868AEE3FB}"/>
              </a:ext>
            </a:extLst>
          </p:cNvPr>
          <p:cNvSpPr>
            <a:spLocks noGrp="1"/>
          </p:cNvSpPr>
          <p:nvPr>
            <p:ph type="title"/>
          </p:nvPr>
        </p:nvSpPr>
        <p:spPr>
          <a:xfrm>
            <a:off x="8000836" y="1325880"/>
            <a:ext cx="3837725" cy="3066507"/>
          </a:xfrm>
        </p:spPr>
        <p:txBody>
          <a:bodyPr vert="horz" lIns="91440" tIns="45720" rIns="91440" bIns="45720" rtlCol="0" anchor="b">
            <a:normAutofit/>
          </a:bodyPr>
          <a:lstStyle/>
          <a:p>
            <a:r>
              <a:rPr lang="en-US" sz="4800" dirty="0">
                <a:solidFill>
                  <a:srgbClr val="EBEBEB"/>
                </a:solidFill>
              </a:rPr>
              <a:t>Questions?</a:t>
            </a:r>
            <a:br>
              <a:rPr lang="en-US" sz="4800" dirty="0">
                <a:solidFill>
                  <a:srgbClr val="EBEBEB"/>
                </a:solidFill>
              </a:rPr>
            </a:br>
            <a:br>
              <a:rPr lang="en-US" sz="4800" dirty="0">
                <a:solidFill>
                  <a:srgbClr val="EBEBEB"/>
                </a:solidFill>
              </a:rPr>
            </a:br>
            <a:r>
              <a:rPr lang="en-US" sz="4800" dirty="0">
                <a:solidFill>
                  <a:srgbClr val="EBEBEB"/>
                </a:solidFill>
              </a:rPr>
              <a:t>Comments?</a:t>
            </a:r>
          </a:p>
        </p:txBody>
      </p:sp>
      <p:sp>
        <p:nvSpPr>
          <p:cNvPr id="3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4" name="Picture 3" descr="Different coloured question marks">
            <a:extLst>
              <a:ext uri="{FF2B5EF4-FFF2-40B4-BE49-F238E27FC236}">
                <a16:creationId xmlns:a16="http://schemas.microsoft.com/office/drawing/2014/main" id="{8F0D978D-B601-46D7-B87F-FC0B485F4192}"/>
              </a:ext>
            </a:extLst>
          </p:cNvPr>
          <p:cNvPicPr>
            <a:picLocks noChangeAspect="1"/>
          </p:cNvPicPr>
          <p:nvPr/>
        </p:nvPicPr>
        <p:blipFill rotWithShape="1">
          <a:blip r:embed="rId8"/>
          <a:srcRect l="16220" r="20132"/>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35" name="Rectangle 23">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Icon&#10;&#10;Description automatically generated">
            <a:extLst>
              <a:ext uri="{FF2B5EF4-FFF2-40B4-BE49-F238E27FC236}">
                <a16:creationId xmlns:a16="http://schemas.microsoft.com/office/drawing/2014/main" id="{2248DAF1-CCD8-EC5D-5E90-A892BE9080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049" y="-420805"/>
            <a:ext cx="8046022" cy="7283448"/>
          </a:xfrm>
          <a:prstGeom prst="rect">
            <a:avLst/>
          </a:prstGeom>
        </p:spPr>
      </p:pic>
    </p:spTree>
    <p:extLst>
      <p:ext uri="{BB962C8B-B14F-4D97-AF65-F5344CB8AC3E}">
        <p14:creationId xmlns:p14="http://schemas.microsoft.com/office/powerpoint/2010/main" val="211670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649BF387-4256-468B-890B-D6BED1B5A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457" y="854709"/>
            <a:ext cx="7503737" cy="5148582"/>
          </a:xfrm>
          <a:prstGeom prst="rect">
            <a:avLst/>
          </a:prstGeom>
        </p:spPr>
      </p:pic>
    </p:spTree>
    <p:extLst>
      <p:ext uri="{BB962C8B-B14F-4D97-AF65-F5344CB8AC3E}">
        <p14:creationId xmlns:p14="http://schemas.microsoft.com/office/powerpoint/2010/main" val="426917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9389-F598-4D65-B561-DAC434B75D38}"/>
              </a:ext>
            </a:extLst>
          </p:cNvPr>
          <p:cNvSpPr>
            <a:spLocks noGrp="1"/>
          </p:cNvSpPr>
          <p:nvPr>
            <p:ph type="title"/>
          </p:nvPr>
        </p:nvSpPr>
        <p:spPr>
          <a:xfrm>
            <a:off x="646111" y="1961007"/>
            <a:ext cx="9404723" cy="1400530"/>
          </a:xfrm>
        </p:spPr>
        <p:txBody>
          <a:bodyPr>
            <a:normAutofit/>
          </a:bodyPr>
          <a:lstStyle/>
          <a:p>
            <a:r>
              <a:rPr lang="en-US" dirty="0"/>
              <a:t>How else we became interested in this topic</a:t>
            </a:r>
          </a:p>
        </p:txBody>
      </p:sp>
      <p:sp>
        <p:nvSpPr>
          <p:cNvPr id="4" name="Content Placeholder 3">
            <a:extLst>
              <a:ext uri="{FF2B5EF4-FFF2-40B4-BE49-F238E27FC236}">
                <a16:creationId xmlns:a16="http://schemas.microsoft.com/office/drawing/2014/main" id="{A0E15FFA-FC5D-4318-BBE0-BA78F64D0733}"/>
              </a:ext>
            </a:extLst>
          </p:cNvPr>
          <p:cNvSpPr>
            <a:spLocks noGrp="1"/>
          </p:cNvSpPr>
          <p:nvPr>
            <p:ph idx="1"/>
          </p:nvPr>
        </p:nvSpPr>
        <p:spPr>
          <a:xfrm>
            <a:off x="1104293" y="2592371"/>
            <a:ext cx="8946541" cy="3812911"/>
          </a:xfrm>
        </p:spPr>
        <p:txBody>
          <a:bodyPr>
            <a:normAutofit/>
          </a:bodyPr>
          <a:lstStyle/>
          <a:p>
            <a:pPr marL="457200" lvl="1" indent="0">
              <a:buNone/>
            </a:pPr>
            <a:endParaRPr lang="en-US" sz="3000" dirty="0"/>
          </a:p>
          <a:p>
            <a:pPr marL="457200" lvl="1" indent="0">
              <a:buNone/>
            </a:pPr>
            <a:r>
              <a:rPr lang="en-US" sz="3600" dirty="0"/>
              <a:t>		</a:t>
            </a:r>
            <a:endParaRPr lang="en-US" sz="3000" dirty="0"/>
          </a:p>
          <a:p>
            <a:pPr lvl="1"/>
            <a:r>
              <a:rPr lang="en-US" sz="3000" dirty="0"/>
              <a:t>Live green, die green (sustainable legacy)</a:t>
            </a:r>
          </a:p>
          <a:p>
            <a:pPr lvl="1"/>
            <a:r>
              <a:rPr lang="en-US" sz="3000" dirty="0"/>
              <a:t>Program “Why Green Burial? World Faith Practices and Sustainable Options” and tabling for Interfaith Earth Network</a:t>
            </a:r>
          </a:p>
        </p:txBody>
      </p:sp>
      <p:sp>
        <p:nvSpPr>
          <p:cNvPr id="5" name="TextBox 4">
            <a:extLst>
              <a:ext uri="{FF2B5EF4-FFF2-40B4-BE49-F238E27FC236}">
                <a16:creationId xmlns:a16="http://schemas.microsoft.com/office/drawing/2014/main" id="{B88F2E98-312F-F20E-36BC-E896E1268B1C}"/>
              </a:ext>
            </a:extLst>
          </p:cNvPr>
          <p:cNvSpPr txBox="1"/>
          <p:nvPr/>
        </p:nvSpPr>
        <p:spPr>
          <a:xfrm>
            <a:off x="3048786" y="822234"/>
            <a:ext cx="6094428" cy="1077218"/>
          </a:xfrm>
          <a:prstGeom prst="rect">
            <a:avLst/>
          </a:prstGeom>
          <a:noFill/>
        </p:spPr>
        <p:txBody>
          <a:bodyPr wrap="square">
            <a:spAutoFit/>
          </a:bodyPr>
          <a:lstStyle/>
          <a:p>
            <a:br>
              <a:rPr lang="en-US" sz="3200" dirty="0"/>
            </a:br>
            <a:endParaRPr lang="en-US" sz="3200" dirty="0"/>
          </a:p>
        </p:txBody>
      </p:sp>
    </p:spTree>
    <p:extLst>
      <p:ext uri="{BB962C8B-B14F-4D97-AF65-F5344CB8AC3E}">
        <p14:creationId xmlns:p14="http://schemas.microsoft.com/office/powerpoint/2010/main" val="264833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D454526-BBDA-3D5C-78DE-B38CF41FC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67" y="109954"/>
            <a:ext cx="7289491" cy="6638091"/>
          </a:xfrm>
          <a:prstGeom prst="rect">
            <a:avLst/>
          </a:prstGeom>
        </p:spPr>
      </p:pic>
      <p:sp>
        <p:nvSpPr>
          <p:cNvPr id="6" name="TextBox 5">
            <a:extLst>
              <a:ext uri="{FF2B5EF4-FFF2-40B4-BE49-F238E27FC236}">
                <a16:creationId xmlns:a16="http://schemas.microsoft.com/office/drawing/2014/main" id="{8A9CE447-5EEB-DFC0-D6E8-90B93F527E9E}"/>
              </a:ext>
            </a:extLst>
          </p:cNvPr>
          <p:cNvSpPr txBox="1"/>
          <p:nvPr/>
        </p:nvSpPr>
        <p:spPr>
          <a:xfrm>
            <a:off x="8031636" y="1715678"/>
            <a:ext cx="2922309" cy="4585871"/>
          </a:xfrm>
          <a:prstGeom prst="rect">
            <a:avLst/>
          </a:prstGeom>
          <a:noFill/>
        </p:spPr>
        <p:txBody>
          <a:bodyPr wrap="square" rtlCol="0">
            <a:spAutoFit/>
          </a:bodyPr>
          <a:lstStyle/>
          <a:p>
            <a:r>
              <a:rPr lang="en-US" sz="4000" b="1" dirty="0">
                <a:latin typeface="Ink Free" panose="03080402000500000000" pitchFamily="66" charset="0"/>
              </a:rPr>
              <a:t>Cremation</a:t>
            </a:r>
            <a:r>
              <a:rPr lang="en-US" sz="3600" b="1" dirty="0">
                <a:latin typeface="Ink Free" panose="03080402000500000000" pitchFamily="66" charset="0"/>
              </a:rPr>
              <a:t> Options</a:t>
            </a:r>
          </a:p>
          <a:p>
            <a:endParaRPr lang="en-US" sz="3600" b="1" dirty="0">
              <a:latin typeface="Ink Free" panose="03080402000500000000" pitchFamily="66" charset="0"/>
            </a:endParaRPr>
          </a:p>
          <a:p>
            <a:r>
              <a:rPr lang="en-US" sz="3600" b="1" dirty="0">
                <a:latin typeface="Ink Free" panose="03080402000500000000" pitchFamily="66" charset="0"/>
              </a:rPr>
              <a:t>French fried,</a:t>
            </a:r>
          </a:p>
          <a:p>
            <a:r>
              <a:rPr lang="en-US" sz="3600" b="1" dirty="0">
                <a:latin typeface="Ink Free" panose="03080402000500000000" pitchFamily="66" charset="0"/>
              </a:rPr>
              <a:t>baked,</a:t>
            </a:r>
          </a:p>
          <a:p>
            <a:r>
              <a:rPr lang="en-US" sz="3600" b="1" dirty="0">
                <a:latin typeface="Ink Free" panose="03080402000500000000" pitchFamily="66" charset="0"/>
              </a:rPr>
              <a:t>roasted, </a:t>
            </a:r>
          </a:p>
          <a:p>
            <a:r>
              <a:rPr lang="en-US" sz="3600" b="1" dirty="0">
                <a:latin typeface="Ink Free" panose="03080402000500000000" pitchFamily="66" charset="0"/>
              </a:rPr>
              <a:t>and hash browned.</a:t>
            </a:r>
          </a:p>
        </p:txBody>
      </p:sp>
    </p:spTree>
    <p:extLst>
      <p:ext uri="{BB962C8B-B14F-4D97-AF65-F5344CB8AC3E}">
        <p14:creationId xmlns:p14="http://schemas.microsoft.com/office/powerpoint/2010/main" val="339058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8" name="Picture 7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0" name="Oval 7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2" name="Picture 8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4" name="Picture 8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6" name="Rectangle 8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itle 9">
            <a:extLst>
              <a:ext uri="{FF2B5EF4-FFF2-40B4-BE49-F238E27FC236}">
                <a16:creationId xmlns:a16="http://schemas.microsoft.com/office/drawing/2014/main" id="{83777BD9-4356-4BDE-9C16-E2E0926091DF}"/>
              </a:ext>
            </a:extLst>
          </p:cNvPr>
          <p:cNvSpPr>
            <a:spLocks noGrp="1"/>
          </p:cNvSpPr>
          <p:nvPr>
            <p:ph type="title"/>
          </p:nvPr>
        </p:nvSpPr>
        <p:spPr>
          <a:xfrm>
            <a:off x="650669" y="629266"/>
            <a:ext cx="3330328" cy="1641986"/>
          </a:xfrm>
        </p:spPr>
        <p:txBody>
          <a:bodyPr vert="horz" lIns="91440" tIns="45720" rIns="91440" bIns="45720" rtlCol="0" anchor="t">
            <a:normAutofit/>
          </a:bodyPr>
          <a:lstStyle/>
          <a:p>
            <a:pPr>
              <a:lnSpc>
                <a:spcPct val="90000"/>
              </a:lnSpc>
            </a:pPr>
            <a:r>
              <a:rPr lang="en-US" sz="3300" dirty="0"/>
              <a:t>Definition of green or natural burial	</a:t>
            </a:r>
          </a:p>
        </p:txBody>
      </p:sp>
      <p:pic>
        <p:nvPicPr>
          <p:cNvPr id="5" name="Picture Placeholder 4" descr="A stone with writing on it&#10;&#10;Description automatically generated with low confidence">
            <a:extLst>
              <a:ext uri="{FF2B5EF4-FFF2-40B4-BE49-F238E27FC236}">
                <a16:creationId xmlns:a16="http://schemas.microsoft.com/office/drawing/2014/main" id="{25A382A3-C54B-F9D0-820D-BCAAF4F49F9A}"/>
              </a:ext>
            </a:extLst>
          </p:cNvPr>
          <p:cNvPicPr>
            <a:picLocks noGrp="1" noChangeAspect="1"/>
          </p:cNvPicPr>
          <p:nvPr>
            <p:ph type="pic" idx="1"/>
          </p:nvPr>
        </p:nvPicPr>
        <p:blipFill rotWithShape="1">
          <a:blip r:embed="rId8">
            <a:extLst>
              <a:ext uri="{28A0092B-C50C-407E-A947-70E740481C1C}">
                <a14:useLocalDpi xmlns:a14="http://schemas.microsoft.com/office/drawing/2010/main" val="0"/>
              </a:ext>
            </a:extLst>
          </a:blip>
          <a:srcRect l="7213" r="19202" b="-1"/>
          <a:stretch/>
        </p:blipFill>
        <p:spPr>
          <a:xfrm>
            <a:off x="5717054" y="9738"/>
            <a:ext cx="6474946" cy="6857990"/>
          </a:xfrm>
          <a:prstGeom prst="rect">
            <a:avLst/>
          </a:prstGeom>
        </p:spPr>
      </p:pic>
      <p:sp>
        <p:nvSpPr>
          <p:cNvPr id="88" name="Rectangle 87">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Text Placeholder 11">
            <a:extLst>
              <a:ext uri="{FF2B5EF4-FFF2-40B4-BE49-F238E27FC236}">
                <a16:creationId xmlns:a16="http://schemas.microsoft.com/office/drawing/2014/main" id="{9E0A9F67-6E9E-441E-A60E-D44ED812732F}"/>
              </a:ext>
            </a:extLst>
          </p:cNvPr>
          <p:cNvSpPr>
            <a:spLocks noGrp="1"/>
          </p:cNvSpPr>
          <p:nvPr>
            <p:ph type="body" sz="half" idx="2"/>
          </p:nvPr>
        </p:nvSpPr>
        <p:spPr>
          <a:xfrm>
            <a:off x="650669" y="2438400"/>
            <a:ext cx="4913552" cy="3809999"/>
          </a:xfrm>
        </p:spPr>
        <p:txBody>
          <a:bodyPr vert="horz" lIns="91440" tIns="45720" rIns="91440" bIns="45720" rtlCol="0">
            <a:normAutofit fontScale="47500" lnSpcReduction="20000"/>
          </a:bodyPr>
          <a:lstStyle/>
          <a:p>
            <a:pPr marL="285750" indent="-285750">
              <a:lnSpc>
                <a:spcPct val="90000"/>
              </a:lnSpc>
              <a:buFont typeface="Wingdings 3" charset="2"/>
              <a:buChar char=""/>
            </a:pPr>
            <a:r>
              <a:rPr lang="en-US" sz="3300" dirty="0"/>
              <a:t>The burial of a body </a:t>
            </a:r>
          </a:p>
          <a:p>
            <a:pPr marL="742950" lvl="1" indent="-285750">
              <a:lnSpc>
                <a:spcPct val="90000"/>
              </a:lnSpc>
              <a:buFont typeface="Wingdings 3" charset="2"/>
              <a:buChar char=""/>
            </a:pPr>
            <a:r>
              <a:rPr lang="en-US" sz="3300" dirty="0"/>
              <a:t>Without embalming </a:t>
            </a:r>
          </a:p>
          <a:p>
            <a:pPr marL="742950" lvl="1" indent="-285750">
              <a:lnSpc>
                <a:spcPct val="90000"/>
              </a:lnSpc>
              <a:buFont typeface="Wingdings 3" charset="2"/>
              <a:buChar char=""/>
            </a:pPr>
            <a:r>
              <a:rPr lang="en-US" sz="3300" dirty="0"/>
              <a:t>In a  container, shroud, or no container at all</a:t>
            </a:r>
          </a:p>
          <a:p>
            <a:pPr marL="742950" lvl="1" indent="-285750">
              <a:lnSpc>
                <a:spcPct val="90000"/>
              </a:lnSpc>
              <a:buFont typeface="Wingdings 3" charset="2"/>
              <a:buChar char=""/>
            </a:pPr>
            <a:r>
              <a:rPr lang="en-US" sz="3300" dirty="0"/>
              <a:t>Directly into the ground without the use of a concrete vault or liner</a:t>
            </a:r>
          </a:p>
          <a:p>
            <a:pPr marL="285750" indent="-285750">
              <a:lnSpc>
                <a:spcPct val="90000"/>
              </a:lnSpc>
              <a:buFont typeface="Wingdings 3" charset="2"/>
              <a:buChar char=""/>
            </a:pPr>
            <a:endParaRPr lang="en-US" sz="3300" dirty="0"/>
          </a:p>
          <a:p>
            <a:pPr marL="285750" indent="-285750">
              <a:lnSpc>
                <a:spcPct val="90000"/>
              </a:lnSpc>
              <a:buFont typeface="Wingdings 3" charset="2"/>
              <a:buChar char=""/>
            </a:pPr>
            <a:r>
              <a:rPr lang="en-US" sz="3300" dirty="0"/>
              <a:t>The emphasis of a green burial is to care for the dead with minimal impact to the environment</a:t>
            </a:r>
          </a:p>
          <a:p>
            <a:pPr marL="742950" lvl="1" indent="-285750">
              <a:lnSpc>
                <a:spcPct val="90000"/>
              </a:lnSpc>
              <a:buFont typeface="Wingdings 3" charset="2"/>
              <a:buChar char=""/>
            </a:pPr>
            <a:r>
              <a:rPr lang="en-US" sz="3300" dirty="0"/>
              <a:t>Conservation of natural resources</a:t>
            </a:r>
          </a:p>
          <a:p>
            <a:pPr marL="742950" lvl="1" indent="-285750">
              <a:lnSpc>
                <a:spcPct val="90000"/>
              </a:lnSpc>
              <a:buFont typeface="Wingdings 3" charset="2"/>
              <a:buChar char=""/>
            </a:pPr>
            <a:r>
              <a:rPr lang="en-US" sz="3300" dirty="0"/>
              <a:t>Reduction of carbon emissions</a:t>
            </a:r>
          </a:p>
          <a:p>
            <a:pPr marL="742950" lvl="1" indent="-285750">
              <a:lnSpc>
                <a:spcPct val="90000"/>
              </a:lnSpc>
              <a:buFont typeface="Wingdings 3" charset="2"/>
              <a:buChar char=""/>
            </a:pPr>
            <a:r>
              <a:rPr lang="en-US" sz="3300" dirty="0"/>
              <a:t>Protection of worker health</a:t>
            </a:r>
          </a:p>
          <a:p>
            <a:pPr marL="742950" lvl="1" indent="-285750">
              <a:lnSpc>
                <a:spcPct val="90000"/>
              </a:lnSpc>
              <a:buFont typeface="Wingdings 3" charset="2"/>
              <a:buChar char=""/>
            </a:pPr>
            <a:r>
              <a:rPr lang="en-US" sz="3300" dirty="0"/>
              <a:t>Restoration and/or preservation of habitat</a:t>
            </a:r>
          </a:p>
          <a:p>
            <a:pPr marL="285750" indent="-285750">
              <a:lnSpc>
                <a:spcPct val="90000"/>
              </a:lnSpc>
              <a:buFont typeface="Wingdings 3" charset="2"/>
              <a:buChar char=""/>
            </a:pPr>
            <a:endParaRPr lang="en-US" sz="1700" dirty="0"/>
          </a:p>
        </p:txBody>
      </p:sp>
    </p:spTree>
    <p:extLst>
      <p:ext uri="{BB962C8B-B14F-4D97-AF65-F5344CB8AC3E}">
        <p14:creationId xmlns:p14="http://schemas.microsoft.com/office/powerpoint/2010/main" val="393416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 calcmode="lin" valueType="num">
                                      <p:cBhvr additive="base">
                                        <p:cTn id="4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 calcmode="lin" valueType="num">
                                      <p:cBhvr additive="base">
                                        <p:cTn id="49"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9" end="9"/>
                                            </p:txEl>
                                          </p:spTgt>
                                        </p:tgtEl>
                                        <p:attrNameLst>
                                          <p:attrName>style.visibility</p:attrName>
                                        </p:attrNameLst>
                                      </p:cBhvr>
                                      <p:to>
                                        <p:strVal val="visible"/>
                                      </p:to>
                                    </p:set>
                                    <p:anim calcmode="lin" valueType="num">
                                      <p:cBhvr additive="base">
                                        <p:cTn id="55"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9180B-1CD9-4A7A-BA9A-467F343B93D3}"/>
              </a:ext>
            </a:extLst>
          </p:cNvPr>
          <p:cNvSpPr>
            <a:spLocks noGrp="1"/>
          </p:cNvSpPr>
          <p:nvPr>
            <p:ph type="title"/>
          </p:nvPr>
        </p:nvSpPr>
        <p:spPr>
          <a:xfrm>
            <a:off x="663527" y="1143000"/>
            <a:ext cx="3108626" cy="4572000"/>
          </a:xfrm>
        </p:spPr>
        <p:txBody>
          <a:bodyPr anchor="ctr">
            <a:normAutofit/>
          </a:bodyPr>
          <a:lstStyle/>
          <a:p>
            <a:r>
              <a:rPr lang="en-US" sz="3200" dirty="0">
                <a:solidFill>
                  <a:srgbClr val="F2F2F2"/>
                </a:solidFill>
              </a:rPr>
              <a:t>What’s the matter with current burial practices?</a:t>
            </a:r>
          </a:p>
        </p:txBody>
      </p:sp>
      <p:sp>
        <p:nvSpPr>
          <p:cNvPr id="23" name="Freeform: Shape 2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4C2A5BA6-CD56-4C90-8DA1-9088013B4F5D}"/>
              </a:ext>
            </a:extLst>
          </p:cNvPr>
          <p:cNvSpPr>
            <a:spLocks noGrp="1"/>
          </p:cNvSpPr>
          <p:nvPr>
            <p:ph idx="4294967295"/>
          </p:nvPr>
        </p:nvSpPr>
        <p:spPr>
          <a:xfrm>
            <a:off x="5327650" y="2462213"/>
            <a:ext cx="8945563" cy="4194175"/>
          </a:xfrm>
        </p:spPr>
        <p:txBody>
          <a:bodyPr/>
          <a:lstStyle/>
          <a:p>
            <a:pPr marL="0" indent="0">
              <a:buNone/>
            </a:pPr>
            <a:endParaRPr lang="en-US" dirty="0"/>
          </a:p>
          <a:p>
            <a:endParaRPr lang="en-US" dirty="0"/>
          </a:p>
        </p:txBody>
      </p:sp>
      <p:sp>
        <p:nvSpPr>
          <p:cNvPr id="7" name="Content Placeholder 6">
            <a:extLst>
              <a:ext uri="{FF2B5EF4-FFF2-40B4-BE49-F238E27FC236}">
                <a16:creationId xmlns:a16="http://schemas.microsoft.com/office/drawing/2014/main" id="{C387DCEB-C18B-4D3C-B017-2E56ADDD02AD}"/>
              </a:ext>
            </a:extLst>
          </p:cNvPr>
          <p:cNvSpPr>
            <a:spLocks noGrp="1"/>
          </p:cNvSpPr>
          <p:nvPr>
            <p:ph idx="1"/>
          </p:nvPr>
        </p:nvSpPr>
        <p:spPr>
          <a:xfrm>
            <a:off x="5188929" y="1636059"/>
            <a:ext cx="8946541" cy="4195481"/>
          </a:xfrm>
        </p:spPr>
        <p:txBody>
          <a:bodyPr>
            <a:normAutofit/>
          </a:bodyPr>
          <a:lstStyle/>
          <a:p>
            <a:r>
              <a:rPr lang="en-US" sz="2800" dirty="0"/>
              <a:t>Embalming</a:t>
            </a:r>
          </a:p>
          <a:p>
            <a:r>
              <a:rPr lang="en-US" sz="2800" dirty="0"/>
              <a:t>Caskets &amp; Concrete Burial Vaults</a:t>
            </a:r>
          </a:p>
          <a:p>
            <a:r>
              <a:rPr lang="en-US" sz="2800" dirty="0"/>
              <a:t>Land Use</a:t>
            </a:r>
          </a:p>
          <a:p>
            <a:r>
              <a:rPr lang="en-US" sz="2800" dirty="0"/>
              <a:t>Maintenance of Cemeteries</a:t>
            </a:r>
          </a:p>
          <a:p>
            <a:endParaRPr lang="en-US" sz="2800" dirty="0"/>
          </a:p>
          <a:p>
            <a:r>
              <a:rPr lang="en-US" sz="2800" dirty="0"/>
              <a:t>Cremation</a:t>
            </a:r>
          </a:p>
        </p:txBody>
      </p:sp>
    </p:spTree>
    <p:extLst>
      <p:ext uri="{BB962C8B-B14F-4D97-AF65-F5344CB8AC3E}">
        <p14:creationId xmlns:p14="http://schemas.microsoft.com/office/powerpoint/2010/main" val="359144179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3F2904-0BC3-4578-8579-DA2E7F28C0F0}"/>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rPr>
              <a:t>Issues</a:t>
            </a:r>
            <a:br>
              <a:rPr lang="en-US" dirty="0">
                <a:solidFill>
                  <a:schemeClr val="bg2"/>
                </a:solidFill>
              </a:rPr>
            </a:br>
            <a:r>
              <a:rPr lang="en-US" dirty="0">
                <a:solidFill>
                  <a:schemeClr val="bg2"/>
                </a:solidFill>
              </a:rPr>
              <a:t> with Embalming </a:t>
            </a:r>
          </a:p>
        </p:txBody>
      </p:sp>
      <p:sp>
        <p:nvSpPr>
          <p:cNvPr id="3" name="Content Placeholder 2">
            <a:extLst>
              <a:ext uri="{FF2B5EF4-FFF2-40B4-BE49-F238E27FC236}">
                <a16:creationId xmlns:a16="http://schemas.microsoft.com/office/drawing/2014/main" id="{51527953-238A-4C5A-B6C2-D232A3F1728E}"/>
              </a:ext>
            </a:extLst>
          </p:cNvPr>
          <p:cNvSpPr>
            <a:spLocks noGrp="1"/>
          </p:cNvSpPr>
          <p:nvPr>
            <p:ph idx="1"/>
          </p:nvPr>
        </p:nvSpPr>
        <p:spPr>
          <a:xfrm>
            <a:off x="5404702" y="1474231"/>
            <a:ext cx="6269434" cy="4470821"/>
          </a:xfrm>
        </p:spPr>
        <p:txBody>
          <a:bodyPr>
            <a:normAutofit/>
          </a:bodyPr>
          <a:lstStyle/>
          <a:p>
            <a:r>
              <a:rPr lang="en-US" dirty="0"/>
              <a:t>Chemicals like formaldehyde to preserve bodies</a:t>
            </a:r>
          </a:p>
          <a:p>
            <a:pPr lvl="1"/>
            <a:r>
              <a:rPr lang="en-US" dirty="0"/>
              <a:t>dates to ancient Egypt </a:t>
            </a:r>
          </a:p>
          <a:p>
            <a:pPr lvl="1"/>
            <a:r>
              <a:rPr lang="en-US" dirty="0"/>
              <a:t>Caught on in the U.S. during the Civil War, to transport fallen soldiers home</a:t>
            </a:r>
          </a:p>
          <a:p>
            <a:r>
              <a:rPr lang="en-US" dirty="0"/>
              <a:t>1 million people are embalmed in U.S. every year</a:t>
            </a:r>
          </a:p>
          <a:p>
            <a:pPr lvl="1"/>
            <a:r>
              <a:rPr lang="en-US" dirty="0"/>
              <a:t>3 to 4 gallons of chemicals for average body</a:t>
            </a:r>
          </a:p>
          <a:p>
            <a:r>
              <a:rPr lang="en-US" dirty="0"/>
              <a:t>Toxic to people who do the embalming</a:t>
            </a:r>
          </a:p>
          <a:p>
            <a:r>
              <a:rPr lang="en-US" dirty="0"/>
              <a:t>Although: Organic embalming is available now with formaldehyde-free plant extracts</a:t>
            </a:r>
          </a:p>
        </p:txBody>
      </p:sp>
    </p:spTree>
    <p:extLst>
      <p:ext uri="{BB962C8B-B14F-4D97-AF65-F5344CB8AC3E}">
        <p14:creationId xmlns:p14="http://schemas.microsoft.com/office/powerpoint/2010/main" val="301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9068</TotalTime>
  <Words>4343</Words>
  <Application>Microsoft Macintosh PowerPoint</Application>
  <PresentationFormat>Widescreen</PresentationFormat>
  <Paragraphs>388</Paragraphs>
  <Slides>34</Slides>
  <Notes>34</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Ink Free</vt:lpstr>
      <vt:lpstr>Verdana</vt:lpstr>
      <vt:lpstr>Wingdings</vt:lpstr>
      <vt:lpstr>Wingdings 3</vt:lpstr>
      <vt:lpstr>Ion</vt:lpstr>
      <vt:lpstr>Going, Going, … Gone Green  Natural Burial Practices</vt:lpstr>
      <vt:lpstr>The key is to talk about your choices with your loved ones </vt:lpstr>
      <vt:lpstr>PowerPoint Presentation</vt:lpstr>
      <vt:lpstr>PowerPoint Presentation</vt:lpstr>
      <vt:lpstr>How else we became interested in this topic</vt:lpstr>
      <vt:lpstr>PowerPoint Presentation</vt:lpstr>
      <vt:lpstr>Definition of green or natural burial </vt:lpstr>
      <vt:lpstr>What’s the matter with current burial practices?</vt:lpstr>
      <vt:lpstr>Issues  with Embalming </vt:lpstr>
      <vt:lpstr>Issues with Caskets</vt:lpstr>
      <vt:lpstr>Issues of Land use</vt:lpstr>
      <vt:lpstr>Issues with Cemetery Maintenance </vt:lpstr>
      <vt:lpstr>Cremation has pros and cons</vt:lpstr>
      <vt:lpstr>PowerPoint Presentation</vt:lpstr>
      <vt:lpstr>FTC Funeral Rule: https://www.consumer.ftc.gov/articles/0300-ftc-funeral-rule</vt:lpstr>
      <vt:lpstr>What are the alternatives?   (In some states)</vt:lpstr>
      <vt:lpstr>Caskets</vt:lpstr>
      <vt:lpstr>PowerPoint Presentation</vt:lpstr>
      <vt:lpstr>PowerPoint Presentation</vt:lpstr>
      <vt:lpstr>PowerPoint Presentation</vt:lpstr>
      <vt:lpstr>PowerPoint Presentation</vt:lpstr>
      <vt:lpstr>Archbishop Desmond Tutu</vt:lpstr>
      <vt:lpstr>PowerPoint Presentation</vt:lpstr>
      <vt:lpstr>PowerPoint Presentation</vt:lpstr>
      <vt:lpstr>Infinity Burial Suit, a.k.a. Mushroom Suit      </vt:lpstr>
      <vt:lpstr>PowerPoint Presentation</vt:lpstr>
      <vt:lpstr>Conclusion – Why choose natural burial?</vt:lpstr>
      <vt:lpstr>PowerPoint Presentation</vt:lpstr>
      <vt:lpstr>Let your wishes be known!</vt:lpstr>
      <vt:lpstr>PowerPoint Presentation</vt:lpstr>
      <vt:lpstr>PowerPoint Presentation</vt:lpstr>
      <vt:lpstr>Resources, p. 1</vt:lpstr>
      <vt:lpstr>Resources, p.2</vt:lpstr>
      <vt:lpstr>Questions?  Comments?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Funeral Practices</dc:title>
  <dc:creator>Terry Wiggins</dc:creator>
  <cp:lastModifiedBy>Microsoft Office User</cp:lastModifiedBy>
  <cp:revision>57</cp:revision>
  <cp:lastPrinted>2022-12-11T22:43:49Z</cp:lastPrinted>
  <dcterms:created xsi:type="dcterms:W3CDTF">2022-01-25T02:21:45Z</dcterms:created>
  <dcterms:modified xsi:type="dcterms:W3CDTF">2022-12-29T18:10:42Z</dcterms:modified>
</cp:coreProperties>
</file>