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webextensions/webextension1.xml" ContentType="application/vnd.ms-office.webextensio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webextensions/webextension2.xml" ContentType="application/vnd.ms-office.webextension+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857" r:id="rId1"/>
  </p:sldMasterIdLst>
  <p:notesMasterIdLst>
    <p:notesMasterId r:id="rId28"/>
  </p:notesMasterIdLst>
  <p:sldIdLst>
    <p:sldId id="256" r:id="rId2"/>
    <p:sldId id="258" r:id="rId3"/>
    <p:sldId id="257" r:id="rId4"/>
    <p:sldId id="318" r:id="rId5"/>
    <p:sldId id="260" r:id="rId6"/>
    <p:sldId id="266" r:id="rId7"/>
    <p:sldId id="267" r:id="rId8"/>
    <p:sldId id="274" r:id="rId9"/>
    <p:sldId id="330" r:id="rId10"/>
    <p:sldId id="294" r:id="rId11"/>
    <p:sldId id="298" r:id="rId12"/>
    <p:sldId id="286" r:id="rId13"/>
    <p:sldId id="299" r:id="rId14"/>
    <p:sldId id="326" r:id="rId15"/>
    <p:sldId id="277" r:id="rId16"/>
    <p:sldId id="282" r:id="rId17"/>
    <p:sldId id="315" r:id="rId18"/>
    <p:sldId id="317" r:id="rId19"/>
    <p:sldId id="276" r:id="rId20"/>
    <p:sldId id="327" r:id="rId21"/>
    <p:sldId id="325" r:id="rId22"/>
    <p:sldId id="320" r:id="rId23"/>
    <p:sldId id="329" r:id="rId24"/>
    <p:sldId id="331" r:id="rId25"/>
    <p:sldId id="308" r:id="rId26"/>
    <p:sldId id="32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94C388-22BA-48A8-B531-2D3F8ED98FA1}" v="8" dt="2021-11-09T01:06:51.161"/>
    <p1510:client id="{6D7A9A15-4BA6-4783-B40C-FBCC361A2014}" v="3" dt="2021-11-09T14:59:36.8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55"/>
    <p:restoredTop sz="94700"/>
  </p:normalViewPr>
  <p:slideViewPr>
    <p:cSldViewPr snapToGrid="0" snapToObjects="1">
      <p:cViewPr varScale="1">
        <p:scale>
          <a:sx n="72" d="100"/>
          <a:sy n="72" d="100"/>
        </p:scale>
        <p:origin x="216"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92A07-687C-1547-BE77-10606357BDFE}" type="datetimeFigureOut">
              <a:rPr lang="en-US" smtClean="0"/>
              <a:t>11/9/21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EBE71-A174-D84E-AA69-70EDE11672AC}" type="slidenum">
              <a:rPr lang="en-US" smtClean="0"/>
              <a:t>‹#›</a:t>
            </a:fld>
            <a:endParaRPr lang="en-US" dirty="0"/>
          </a:p>
        </p:txBody>
      </p:sp>
    </p:spTree>
    <p:extLst>
      <p:ext uri="{BB962C8B-B14F-4D97-AF65-F5344CB8AC3E}">
        <p14:creationId xmlns:p14="http://schemas.microsoft.com/office/powerpoint/2010/main" val="242957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ourworldindata.org/grapher/plastic-production-by-sector" TargetMode="External"/><Relationship Id="rId7" Type="http://schemas.openxmlformats.org/officeDocument/2006/relationships/hyperlink" Target="https://www.wastedive.com/news/epr-extended-producer-responsibility-maine-new-york-trends-plastic/587623/"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uspirg.org/reports/usp/break-waste-cycle" TargetMode="External"/><Relationship Id="rId5" Type="http://schemas.openxmlformats.org/officeDocument/2006/relationships/hyperlink" Target="https://phys.org/news/2018-04-science-amount-straws-plastic-pollution.html" TargetMode="External"/><Relationship Id="rId4" Type="http://schemas.openxmlformats.org/officeDocument/2006/relationships/hyperlink" Target="https://ourworldindata.org/grapher/mean-product-lifetime-plastic"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ourworldindata.org/grapher/plastic-production-by-sector" TargetMode="External"/><Relationship Id="rId7" Type="http://schemas.openxmlformats.org/officeDocument/2006/relationships/hyperlink" Target="https://www.wastedive.com/news/epr-extended-producer-responsibility-maine-new-york-trends-plastic/587623/"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uspirg.org/reports/usp/break-waste-cycle" TargetMode="External"/><Relationship Id="rId5" Type="http://schemas.openxmlformats.org/officeDocument/2006/relationships/hyperlink" Target="https://phys.org/news/2018-04-science-amount-straws-plastic-pollution.html" TargetMode="External"/><Relationship Id="rId4" Type="http://schemas.openxmlformats.org/officeDocument/2006/relationships/hyperlink" Target="https://ourworldindata.org/grapher/mean-product-lifetime-plastic"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hys.org/news/2018-04-science-amount-straws-plastic-pollution.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topic of tonight’s discussion …</a:t>
            </a:r>
          </a:p>
        </p:txBody>
      </p:sp>
      <p:sp>
        <p:nvSpPr>
          <p:cNvPr id="4" name="Slide Number Placeholder 3"/>
          <p:cNvSpPr>
            <a:spLocks noGrp="1"/>
          </p:cNvSpPr>
          <p:nvPr>
            <p:ph type="sldNum" sz="quarter" idx="5"/>
          </p:nvPr>
        </p:nvSpPr>
        <p:spPr/>
        <p:txBody>
          <a:bodyPr/>
          <a:lstStyle/>
          <a:p>
            <a:fld id="{0C4EBE71-A174-D84E-AA69-70EDE11672AC}" type="slidenum">
              <a:rPr lang="en-US" smtClean="0"/>
              <a:t>1</a:t>
            </a:fld>
            <a:endParaRPr lang="en-US" dirty="0"/>
          </a:p>
        </p:txBody>
      </p:sp>
    </p:spTree>
    <p:extLst>
      <p:ext uri="{BB962C8B-B14F-4D97-AF65-F5344CB8AC3E}">
        <p14:creationId xmlns:p14="http://schemas.microsoft.com/office/powerpoint/2010/main" val="362483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What's so good about it? Put single words in the chat about positive characteristics of plastic. I'll read them as they come in.</a:t>
            </a:r>
          </a:p>
          <a:p>
            <a:pPr marL="171450" indent="-171450">
              <a:buFont typeface="Arial"/>
              <a:buChar char="•"/>
            </a:pPr>
            <a:r>
              <a:rPr lang="en-US" dirty="0">
                <a:cs typeface="Calibri" panose="020F0502020204030204"/>
              </a:rPr>
              <a:t>Doesn't shatter like glass</a:t>
            </a:r>
          </a:p>
          <a:p>
            <a:pPr marL="171450" indent="-171450">
              <a:buFont typeface="Arial"/>
              <a:buChar char="•"/>
            </a:pPr>
            <a:r>
              <a:rPr lang="en-US" dirty="0">
                <a:cs typeface="Calibri" panose="020F0502020204030204"/>
              </a:rPr>
              <a:t>Lightweight, thus less expensive in terms of fuel and emissions to transport</a:t>
            </a:r>
          </a:p>
          <a:p>
            <a:pPr marL="171450" indent="-171450">
              <a:buFont typeface="Arial"/>
              <a:buChar char="•"/>
            </a:pPr>
            <a:r>
              <a:rPr lang="en-US" dirty="0">
                <a:cs typeface="Calibri" panose="020F0502020204030204"/>
              </a:rPr>
              <a:t>Convenient</a:t>
            </a:r>
          </a:p>
          <a:p>
            <a:pPr marL="171450" indent="-171450">
              <a:buFont typeface="Arial"/>
              <a:buChar char="•"/>
            </a:pPr>
            <a:r>
              <a:rPr lang="en-US" dirty="0">
                <a:cs typeface="Calibri" panose="020F0502020204030204"/>
              </a:rPr>
              <a:t>Inexpensive/cheap</a:t>
            </a:r>
          </a:p>
          <a:p>
            <a:r>
              <a:rPr lang="en-US" b="1" u="sng" dirty="0"/>
              <a:t>NEXT</a:t>
            </a:r>
            <a:endParaRPr lang="en-US" dirty="0">
              <a:cs typeface="Calibri" panose="020F0502020204030204"/>
            </a:endParaRPr>
          </a:p>
          <a:p>
            <a:pPr marL="171450" indent="-171450">
              <a:buFont typeface="Arial"/>
              <a:buChar char="•"/>
            </a:pPr>
            <a:endParaRPr lang="en-US" dirty="0">
              <a:cs typeface="Calibri" panose="020F0502020204030204"/>
            </a:endParaRPr>
          </a:p>
          <a:p>
            <a:pPr marL="171450" indent="-171450">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C4EBE71-A174-D84E-AA69-70EDE11672AC}" type="slidenum">
              <a:rPr lang="en-US" smtClean="0"/>
              <a:t>10</a:t>
            </a:fld>
            <a:endParaRPr lang="en-US" dirty="0"/>
          </a:p>
        </p:txBody>
      </p:sp>
    </p:spTree>
    <p:extLst>
      <p:ext uri="{BB962C8B-B14F-4D97-AF65-F5344CB8AC3E}">
        <p14:creationId xmlns:p14="http://schemas.microsoft.com/office/powerpoint/2010/main" val="321450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We're going to put categories on the screen. When we do, please give examples of each category in the chat and I'll call them out.</a:t>
            </a:r>
            <a:endParaRPr lang="en-US" dirty="0"/>
          </a:p>
          <a:p>
            <a:pPr>
              <a:defRPr/>
            </a:pPr>
            <a:endParaRPr lang="en-US" dirty="0">
              <a:cs typeface="Calibri"/>
            </a:endParaRPr>
          </a:p>
          <a:p>
            <a:pPr>
              <a:defRPr/>
            </a:pPr>
            <a:r>
              <a:rPr lang="en-US" b="1" u="sng" dirty="0"/>
              <a:t>NEXT</a:t>
            </a:r>
            <a:endParaRPr lang="en-US" dirty="0"/>
          </a:p>
          <a:p>
            <a:pPr>
              <a:defRPr/>
            </a:pPr>
            <a:r>
              <a:rPr lang="en-US" b="1" u="sng" dirty="0"/>
              <a:t>NEXT</a:t>
            </a:r>
            <a:endParaRPr lang="en-US" dirty="0"/>
          </a:p>
          <a:p>
            <a:pPr>
              <a:defRPr/>
            </a:pPr>
            <a:r>
              <a:rPr lang="en-US" b="1" u="sng" dirty="0"/>
              <a:t>NEXT</a:t>
            </a:r>
            <a:endParaRPr lang="en-US" dirty="0"/>
          </a:p>
          <a:p>
            <a:pPr>
              <a:defRPr/>
            </a:pPr>
            <a:r>
              <a:rPr lang="en-US" b="1" u="sng" dirty="0"/>
              <a:t>NEXT slide</a:t>
            </a:r>
            <a:endParaRPr lang="en-US" dirty="0"/>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0C4EBE71-A174-D84E-AA69-70EDE11672AC}" type="slidenum">
              <a:rPr lang="en-US" smtClean="0"/>
              <a:t>11</a:t>
            </a:fld>
            <a:endParaRPr lang="en-US" dirty="0"/>
          </a:p>
        </p:txBody>
      </p:sp>
    </p:spTree>
    <p:extLst>
      <p:ext uri="{BB962C8B-B14F-4D97-AF65-F5344CB8AC3E}">
        <p14:creationId xmlns:p14="http://schemas.microsoft.com/office/powerpoint/2010/main" val="2439594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That's enough to fill American Family Field , 1000 times, maybe more.</a:t>
            </a:r>
          </a:p>
          <a:p>
            <a:endParaRPr lang="en-US" dirty="0">
              <a:cs typeface="Calibri"/>
            </a:endParaRPr>
          </a:p>
          <a:p>
            <a:r>
              <a:rPr lang="en-US" dirty="0">
                <a:cs typeface="Calibri"/>
              </a:rPr>
              <a:t>Let's talk about recycling first.</a:t>
            </a:r>
            <a:endParaRPr lang="en-US" dirty="0"/>
          </a:p>
          <a:p>
            <a:r>
              <a:rPr lang="en-US" dirty="0"/>
              <a:t>Most plastic can only be recycled once or twice</a:t>
            </a:r>
            <a:endParaRPr lang="en-US" dirty="0">
              <a:cs typeface="Calibri"/>
            </a:endParaRPr>
          </a:p>
          <a:p>
            <a:pPr>
              <a:defRPr/>
            </a:pPr>
            <a:r>
              <a:rPr lang="en-US" dirty="0"/>
              <a:t>Industry actually started the recycling of plastic, as we'll see in the video.</a:t>
            </a:r>
            <a:endParaRPr lang="en-US" dirty="0">
              <a:cs typeface="Calibri"/>
            </a:endParaRPr>
          </a:p>
          <a:p>
            <a:endParaRPr lang="en-US" dirty="0">
              <a:cs typeface="Calibri"/>
            </a:endParaRPr>
          </a:p>
          <a:p>
            <a:r>
              <a:rPr lang="en-US" b="1" u="sng" dirty="0">
                <a:cs typeface="Calibri"/>
              </a:rPr>
              <a:t>NEXT</a:t>
            </a:r>
            <a:endParaRPr lang="en-US" b="1" u="sng" dirty="0"/>
          </a:p>
          <a:p>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C4EBE71-A174-D84E-AA69-70EDE11672AC}" type="slidenum">
              <a:rPr lang="en-US" smtClean="0"/>
              <a:t>12</a:t>
            </a:fld>
            <a:endParaRPr lang="en-US" dirty="0"/>
          </a:p>
        </p:txBody>
      </p:sp>
    </p:spTree>
    <p:extLst>
      <p:ext uri="{BB962C8B-B14F-4D97-AF65-F5344CB8AC3E}">
        <p14:creationId xmlns:p14="http://schemas.microsoft.com/office/powerpoint/2010/main" val="406334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13</a:t>
            </a:fld>
            <a:endParaRPr lang="en-US" dirty="0"/>
          </a:p>
        </p:txBody>
      </p:sp>
    </p:spTree>
    <p:extLst>
      <p:ext uri="{BB962C8B-B14F-4D97-AF65-F5344CB8AC3E}">
        <p14:creationId xmlns:p14="http://schemas.microsoft.com/office/powerpoint/2010/main" val="3925389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Plastic Waste Exports Have Been Shipped Off and Counted as Recycled for Decades </a:t>
            </a:r>
            <a:endParaRPr lang="en-US" b="0" dirty="0">
              <a:cs typeface="Calibri"/>
            </a:endParaRPr>
          </a:p>
          <a:p>
            <a:r>
              <a:rPr lang="en-US" dirty="0"/>
              <a:t>In 2018, after China and other Asian countries had stopped accepting imports of U.S. plastic, much of it went to Malaysia for processing. Often, such processing meant illegally burning plastic, with toxic fumes inhaled by the neighbors of the illegal dumps. </a:t>
            </a:r>
            <a:endParaRPr lang="en-US" dirty="0">
              <a:cs typeface="Calibri"/>
            </a:endParaRPr>
          </a:p>
          <a:p>
            <a:r>
              <a:rPr lang="en-US" dirty="0">
                <a:cs typeface="Calibri"/>
              </a:rPr>
              <a:t>We also see from this graph that about 55% of plastics go straight to landfills.</a:t>
            </a:r>
          </a:p>
          <a:p>
            <a:r>
              <a:rPr lang="en-US" dirty="0">
                <a:cs typeface="Calibri"/>
              </a:rPr>
              <a:t>What it doesn't show us is that about 30% of plastics that have been manufactured are still in use.</a:t>
            </a:r>
          </a:p>
          <a:p>
            <a:r>
              <a:rPr lang="en-US" b="1" u="sng" dirty="0">
                <a:cs typeface="Calibri"/>
              </a:rPr>
              <a:t>NEXT</a:t>
            </a:r>
          </a:p>
          <a:p>
            <a:endParaRPr lang="en-US" dirty="0">
              <a:cs typeface="Calibri"/>
            </a:endParaRPr>
          </a:p>
        </p:txBody>
      </p:sp>
      <p:sp>
        <p:nvSpPr>
          <p:cNvPr id="4" name="Slide Number Placeholder 3"/>
          <p:cNvSpPr>
            <a:spLocks noGrp="1"/>
          </p:cNvSpPr>
          <p:nvPr>
            <p:ph type="sldNum" sz="quarter" idx="5"/>
          </p:nvPr>
        </p:nvSpPr>
        <p:spPr/>
        <p:txBody>
          <a:bodyPr/>
          <a:lstStyle/>
          <a:p>
            <a:fld id="{0C4EBE71-A174-D84E-AA69-70EDE11672AC}" type="slidenum">
              <a:rPr lang="en-US" smtClean="0"/>
              <a:t>14</a:t>
            </a:fld>
            <a:endParaRPr lang="en-US" dirty="0"/>
          </a:p>
        </p:txBody>
      </p:sp>
    </p:spTree>
    <p:extLst>
      <p:ext uri="{BB962C8B-B14F-4D97-AF65-F5344CB8AC3E}">
        <p14:creationId xmlns:p14="http://schemas.microsoft.com/office/powerpoint/2010/main" val="3703925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15</a:t>
            </a:fld>
            <a:endParaRPr lang="en-US" dirty="0"/>
          </a:p>
        </p:txBody>
      </p:sp>
    </p:spTree>
    <p:extLst>
      <p:ext uri="{BB962C8B-B14F-4D97-AF65-F5344CB8AC3E}">
        <p14:creationId xmlns:p14="http://schemas.microsoft.com/office/powerpoint/2010/main" val="1656549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16</a:t>
            </a:fld>
            <a:endParaRPr lang="en-US" dirty="0"/>
          </a:p>
        </p:txBody>
      </p:sp>
    </p:spTree>
    <p:extLst>
      <p:ext uri="{BB962C8B-B14F-4D97-AF65-F5344CB8AC3E}">
        <p14:creationId xmlns:p14="http://schemas.microsoft.com/office/powerpoint/2010/main" val="925282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 – add to chat: There are 35 cracking plants in the US</a:t>
            </a:r>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17</a:t>
            </a:fld>
            <a:endParaRPr lang="en-US" dirty="0"/>
          </a:p>
        </p:txBody>
      </p:sp>
    </p:spTree>
    <p:extLst>
      <p:ext uri="{BB962C8B-B14F-4D97-AF65-F5344CB8AC3E}">
        <p14:creationId xmlns:p14="http://schemas.microsoft.com/office/powerpoint/2010/main" val="461497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Terry’s earlier slide – lots of duplication here</a:t>
            </a:r>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18</a:t>
            </a:fld>
            <a:endParaRPr lang="en-US" dirty="0"/>
          </a:p>
        </p:txBody>
      </p:sp>
    </p:spTree>
    <p:extLst>
      <p:ext uri="{BB962C8B-B14F-4D97-AF65-F5344CB8AC3E}">
        <p14:creationId xmlns:p14="http://schemas.microsoft.com/office/powerpoint/2010/main" val="2911228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from PLASTIC AND THE CLIMATE slide after Greg says "plastics are a blind spot"</a:t>
            </a:r>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19</a:t>
            </a:fld>
            <a:endParaRPr lang="en-US" dirty="0"/>
          </a:p>
        </p:txBody>
      </p:sp>
    </p:spTree>
    <p:extLst>
      <p:ext uri="{BB962C8B-B14F-4D97-AF65-F5344CB8AC3E}">
        <p14:creationId xmlns:p14="http://schemas.microsoft.com/office/powerpoint/2010/main" val="408353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 A few months ago the steering committee was discussing future meeting topics when Terry related a recent experience.</a:t>
            </a:r>
          </a:p>
          <a:p>
            <a:r>
              <a:rPr lang="en-US" dirty="0">
                <a:cs typeface="Calibri"/>
              </a:rPr>
              <a:t>T: I went shopping at Kohl's this summer, and as I was trying to reduce the number of plastic bags needed for my purchase, the very nice clerk said, "Oh, yeah. Gotta save the trees." She actually thought plastic came from trees. While we think you are likely much more informed than that, we hoped we might be able to provide some info that's new to you.</a:t>
            </a:r>
          </a:p>
          <a:p>
            <a:r>
              <a:rPr lang="en-US" b="1" u="sng" dirty="0"/>
              <a:t>NEXT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C4EBE71-A174-D84E-AA69-70EDE11672AC}" type="slidenum">
              <a:rPr lang="en-US" smtClean="0"/>
              <a:t>2</a:t>
            </a:fld>
            <a:endParaRPr lang="en-US" dirty="0"/>
          </a:p>
        </p:txBody>
      </p:sp>
    </p:spTree>
    <p:extLst>
      <p:ext uri="{BB962C8B-B14F-4D97-AF65-F5344CB8AC3E}">
        <p14:creationId xmlns:p14="http://schemas.microsoft.com/office/powerpoint/2010/main" val="3682969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Packaging is the largest contributor to plastic waste (accounting for around 42 percent of the total).</a:t>
            </a:r>
          </a:p>
          <a:p>
            <a:r>
              <a:rPr lang="en-US" dirty="0"/>
              <a:t>Packaging is the dominant form of waste because it: is the sector which </a:t>
            </a:r>
            <a:r>
              <a:rPr lang="en-US" dirty="0">
                <a:hlinkClick r:id="rId3"/>
              </a:rPr>
              <a:t>uses the most plastic</a:t>
            </a:r>
            <a:r>
              <a:rPr lang="en-US" dirty="0"/>
              <a:t>, and it </a:t>
            </a:r>
            <a:r>
              <a:rPr lang="en-US" dirty="0">
                <a:hlinkClick r:id="rId4"/>
              </a:rPr>
              <a:t>has a very low product lifetime</a:t>
            </a:r>
            <a:r>
              <a:rPr lang="en-US" dirty="0"/>
              <a:t>, so typically becomes waste within 6 months.</a:t>
            </a:r>
          </a:p>
          <a:p>
            <a:r>
              <a:rPr lang="en-US" dirty="0"/>
              <a:t>Most of our current approaches to tackling the problem of global plastic pollution focus on very small-impact solutions (e.g. plastic straw bans -- It’s estimated that if all straws around the world’s coastlines were lost to the ocean, this would account for </a:t>
            </a:r>
            <a:r>
              <a:rPr lang="en-US" dirty="0">
                <a:hlinkClick r:id="rId5"/>
              </a:rPr>
              <a:t>approximately 0.03 percent</a:t>
            </a:r>
            <a:r>
              <a:rPr lang="en-US" dirty="0"/>
              <a:t> of ocean plastics). </a:t>
            </a:r>
          </a:p>
          <a:p>
            <a:r>
              <a:rPr lang="en-US"/>
              <a:t>These approaches, whilst well-intentioned, will be quickly absorbed by the growth of global plastics production. Even so, they are important as stepping stones, as ways to get people involved and begin to understand the issues with plastics, just as recycling was when it was introduced.</a:t>
            </a:r>
            <a:endParaRPr lang="en-US">
              <a:cs typeface="Calibri"/>
            </a:endParaRPr>
          </a:p>
          <a:p>
            <a:r>
              <a:rPr lang="en-US" dirty="0"/>
              <a:t>We must focus on the high-impact solutions. Understanding the global picture of plastic pollution helps us to do this. </a:t>
            </a:r>
          </a:p>
          <a:p>
            <a:r>
              <a:rPr lang="en-US" dirty="0"/>
              <a:t>Unfortunately we don’t have Producer-Responsibility programs in place for single-use packaging and food ware, despite the fact that those products are </a:t>
            </a:r>
            <a:r>
              <a:rPr lang="en-US" i="1" dirty="0"/>
              <a:t>also </a:t>
            </a:r>
            <a:r>
              <a:rPr lang="en-US" dirty="0"/>
              <a:t>hazardous and hard to dispose of. That’s why</a:t>
            </a:r>
            <a:r>
              <a:rPr lang="en-US" dirty="0">
                <a:hlinkClick r:id="rId6"/>
              </a:rPr>
              <a:t> we need to create them</a:t>
            </a:r>
            <a:r>
              <a:rPr lang="en-US" dirty="0"/>
              <a:t>. British Columbia has done this, and a handful of U.S. states — from Washington to Maine — are </a:t>
            </a:r>
            <a:r>
              <a:rPr lang="en-US" dirty="0">
                <a:hlinkClick r:id="rId7"/>
              </a:rPr>
              <a:t>considering similar programs</a:t>
            </a:r>
            <a:r>
              <a:rPr lang="en-US" dirty="0"/>
              <a:t>. If implemented, these programs would create jobs, generate revenue streams for local municipalities to further reduce waste and, in the long run, improve human health and help fight climate change.</a:t>
            </a:r>
            <a:endParaRPr lang="en-US">
              <a:cs typeface="Calibri"/>
            </a:endParaRPr>
          </a:p>
        </p:txBody>
      </p:sp>
      <p:sp>
        <p:nvSpPr>
          <p:cNvPr id="4" name="Slide Number Placeholder 3"/>
          <p:cNvSpPr>
            <a:spLocks noGrp="1"/>
          </p:cNvSpPr>
          <p:nvPr>
            <p:ph type="sldNum" sz="quarter" idx="5"/>
          </p:nvPr>
        </p:nvSpPr>
        <p:spPr/>
        <p:txBody>
          <a:bodyPr/>
          <a:lstStyle/>
          <a:p>
            <a:fld id="{0C4EBE71-A174-D84E-AA69-70EDE11672AC}" type="slidenum">
              <a:rPr lang="en-US" smtClean="0"/>
              <a:t>20</a:t>
            </a:fld>
            <a:endParaRPr lang="en-US" dirty="0"/>
          </a:p>
        </p:txBody>
      </p:sp>
    </p:spTree>
    <p:extLst>
      <p:ext uri="{BB962C8B-B14F-4D97-AF65-F5344CB8AC3E}">
        <p14:creationId xmlns:p14="http://schemas.microsoft.com/office/powerpoint/2010/main" val="1410390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Governments can do a variety of things to reduce the impacts of plastics.</a:t>
            </a:r>
            <a:endParaRPr lang="en-US" dirty="0"/>
          </a:p>
          <a:p>
            <a:r>
              <a:rPr lang="en-US">
                <a:cs typeface="Calibri" panose="020F0502020204030204"/>
              </a:rPr>
              <a:t>Often times the communities that are impacted by plastic production are BIPOC and/or poor communities, so recognizing and ameliorating environmental injustices is important.</a:t>
            </a:r>
            <a:endParaRPr lang="en-US" dirty="0">
              <a:cs typeface="Calibri" panose="020F0502020204030204"/>
            </a:endParaRPr>
          </a:p>
          <a:p>
            <a:r>
              <a:rPr lang="en-US">
                <a:cs typeface="Calibri" panose="020F0502020204030204"/>
              </a:rPr>
              <a:t>A Global Plastics Treaty could go a long ways to solving some of the disparities in the way various counteries produce and dispose of plastics.</a:t>
            </a:r>
            <a:endParaRPr lang="en-US" dirty="0">
              <a:cs typeface="Calibri" panose="020F0502020204030204"/>
            </a:endParaRPr>
          </a:p>
          <a:p>
            <a:r>
              <a:rPr lang="en-US">
                <a:cs typeface="Calibri" panose="020F0502020204030204"/>
              </a:rPr>
              <a:t>A zero-waste economy would be the ideal.</a:t>
            </a:r>
            <a:endParaRPr lang="en-US" dirty="0">
              <a:cs typeface="Calibri" panose="020F0502020204030204"/>
            </a:endParaRPr>
          </a:p>
          <a:p>
            <a:r>
              <a:rPr lang="en-US">
                <a:cs typeface="Calibri" panose="020F0502020204030204"/>
              </a:rPr>
              <a:t>Encourage a phase-out of single-use plastic. That's the work of the Plastic-Free Milwaukee group here in Milwaukee. As I mentioned before, straws are only a teensy-tiny part of the plastics burden, but talking about them and working to eliminate them is an entrée to raising consciousness about all the issues with plastics.</a:t>
            </a:r>
            <a:endParaRPr lang="en-US" dirty="0">
              <a:cs typeface="Calibri" panose="020F0502020204030204"/>
            </a:endParaRPr>
          </a:p>
          <a:p>
            <a:r>
              <a:rPr lang="en-US">
                <a:cs typeface="Calibri"/>
              </a:rPr>
              <a:t>And, we need to encourage the adoption of re-use and packaging-free systems. It's my understanding that The Glass Pantry store in Walker's Point aims to get us started on this path.</a:t>
            </a:r>
            <a:endParaRPr lang="en-US" dirty="0"/>
          </a:p>
          <a:p>
            <a:r>
              <a:rPr lang="en-US" b="1" u="sng"/>
              <a:t>NEXT</a:t>
            </a:r>
            <a:endParaRPr lang="en-US"/>
          </a:p>
        </p:txBody>
      </p:sp>
      <p:sp>
        <p:nvSpPr>
          <p:cNvPr id="4" name="Slide Number Placeholder 3"/>
          <p:cNvSpPr>
            <a:spLocks noGrp="1"/>
          </p:cNvSpPr>
          <p:nvPr>
            <p:ph type="sldNum" sz="quarter" idx="5"/>
          </p:nvPr>
        </p:nvSpPr>
        <p:spPr/>
        <p:txBody>
          <a:bodyPr/>
          <a:lstStyle/>
          <a:p>
            <a:fld id="{0C4EBE71-A174-D84E-AA69-70EDE11672AC}" type="slidenum">
              <a:rPr lang="en-US" smtClean="0"/>
              <a:t>21</a:t>
            </a:fld>
            <a:endParaRPr lang="en-US" dirty="0"/>
          </a:p>
        </p:txBody>
      </p:sp>
    </p:spTree>
    <p:extLst>
      <p:ext uri="{BB962C8B-B14F-4D97-AF65-F5344CB8AC3E}">
        <p14:creationId xmlns:p14="http://schemas.microsoft.com/office/powerpoint/2010/main" val="2871548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Packaging is the largest contributor to plastic waste (accounting for around 42 percent of the total).</a:t>
            </a:r>
          </a:p>
          <a:p>
            <a:r>
              <a:rPr lang="en-US" dirty="0"/>
              <a:t>Packaging is the dominant form of waste because it: is the sector which </a:t>
            </a:r>
            <a:r>
              <a:rPr lang="en-US" dirty="0">
                <a:hlinkClick r:id="rId3"/>
              </a:rPr>
              <a:t>uses the most plastic</a:t>
            </a:r>
            <a:r>
              <a:rPr lang="en-US" dirty="0"/>
              <a:t>, and it </a:t>
            </a:r>
            <a:r>
              <a:rPr lang="en-US" dirty="0">
                <a:hlinkClick r:id="rId4"/>
              </a:rPr>
              <a:t>has a very low product lifetime</a:t>
            </a:r>
            <a:r>
              <a:rPr lang="en-US" dirty="0"/>
              <a:t>, so typically becomes waste within 6 months.</a:t>
            </a:r>
          </a:p>
          <a:p>
            <a:r>
              <a:rPr lang="en-US" dirty="0"/>
              <a:t>Most of our current approaches to tackling the problem of global plastic pollution focus on very small-impact solutions (e.g. plastic straw bans -- It’s estimated that if all straws around the world’s coastlines were lost to the ocean, this would account for </a:t>
            </a:r>
            <a:r>
              <a:rPr lang="en-US" dirty="0">
                <a:hlinkClick r:id="rId5"/>
              </a:rPr>
              <a:t>approximately 0.03 percent</a:t>
            </a:r>
            <a:r>
              <a:rPr lang="en-US" dirty="0"/>
              <a:t> of ocean plastics). </a:t>
            </a:r>
          </a:p>
          <a:p>
            <a:r>
              <a:rPr lang="en-US" dirty="0"/>
              <a:t>These approaches, whilst well-intentioned, will be quickly absorbed by the growth of global plastics production. </a:t>
            </a:r>
          </a:p>
          <a:p>
            <a:r>
              <a:rPr lang="en-US" dirty="0"/>
              <a:t>We must focus on the high-impact solutions. Understanding the global picture of plastic pollution helps us to do this. </a:t>
            </a:r>
          </a:p>
          <a:p>
            <a:r>
              <a:rPr lang="en-US" dirty="0"/>
              <a:t>Unfortunately we don’t have Producer-Responsibility programs in place for single-use packaging and food ware, despite the fact that those products are </a:t>
            </a:r>
            <a:r>
              <a:rPr lang="en-US" i="1" dirty="0"/>
              <a:t>also </a:t>
            </a:r>
            <a:r>
              <a:rPr lang="en-US" dirty="0"/>
              <a:t>hazardous and hard to dispose of. That’s why</a:t>
            </a:r>
            <a:r>
              <a:rPr lang="en-US" dirty="0">
                <a:hlinkClick r:id="rId6"/>
              </a:rPr>
              <a:t> we need to create them</a:t>
            </a:r>
            <a:r>
              <a:rPr lang="en-US" dirty="0"/>
              <a:t>. British Columbia has done this, and a handful of U.S. states — from Washington to Maine — are </a:t>
            </a:r>
            <a:r>
              <a:rPr lang="en-US" dirty="0">
                <a:hlinkClick r:id="rId7"/>
              </a:rPr>
              <a:t>considering similar programs</a:t>
            </a:r>
            <a:r>
              <a:rPr lang="en-US" dirty="0"/>
              <a:t>. If implemented, these programs would create jobs, generate revenue streams for local municipalities to further reduce waste and, in the long run, improve human health and help fight climate change.</a:t>
            </a:r>
          </a:p>
          <a:p>
            <a:r>
              <a:rPr lang="en-US" dirty="0"/>
              <a:t>Make own yogurt &amp; hummus</a:t>
            </a:r>
          </a:p>
          <a:p>
            <a:r>
              <a:rPr lang="en-US" dirty="0"/>
              <a:t>Bag bans illegal in Wisconsin</a:t>
            </a:r>
          </a:p>
          <a:p>
            <a:r>
              <a:rPr lang="en-US" dirty="0"/>
              <a:t>EPR (extended producer responsibility</a:t>
            </a:r>
          </a:p>
        </p:txBody>
      </p:sp>
      <p:sp>
        <p:nvSpPr>
          <p:cNvPr id="4" name="Slide Number Placeholder 3"/>
          <p:cNvSpPr>
            <a:spLocks noGrp="1"/>
          </p:cNvSpPr>
          <p:nvPr>
            <p:ph type="sldNum" sz="quarter" idx="5"/>
          </p:nvPr>
        </p:nvSpPr>
        <p:spPr/>
        <p:txBody>
          <a:bodyPr/>
          <a:lstStyle/>
          <a:p>
            <a:fld id="{0C4EBE71-A174-D84E-AA69-70EDE11672AC}" type="slidenum">
              <a:rPr lang="en-US" smtClean="0"/>
              <a:t>22</a:t>
            </a:fld>
            <a:endParaRPr lang="en-US" dirty="0"/>
          </a:p>
        </p:txBody>
      </p:sp>
    </p:spTree>
    <p:extLst>
      <p:ext uri="{BB962C8B-B14F-4D97-AF65-F5344CB8AC3E}">
        <p14:creationId xmlns:p14="http://schemas.microsoft.com/office/powerpoint/2010/main" val="1933762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23</a:t>
            </a:fld>
            <a:endParaRPr lang="en-US" dirty="0"/>
          </a:p>
        </p:txBody>
      </p:sp>
    </p:spTree>
    <p:extLst>
      <p:ext uri="{BB962C8B-B14F-4D97-AF65-F5344CB8AC3E}">
        <p14:creationId xmlns:p14="http://schemas.microsoft.com/office/powerpoint/2010/main" val="2968950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a typeface="+mn-lt"/>
                <a:cs typeface="+mn-lt"/>
              </a:rPr>
              <a:t>Evaluate every purchase</a:t>
            </a:r>
          </a:p>
          <a:p>
            <a:r>
              <a:rPr lang="en-US" dirty="0">
                <a:cs typeface="Calibri"/>
              </a:rPr>
              <a:t>Carry containers in your car  to use for "doggy bags"</a:t>
            </a:r>
            <a:endParaRPr lang="en-US" dirty="0"/>
          </a:p>
          <a:p>
            <a:r>
              <a:rPr lang="en-US" dirty="0"/>
              <a:t>Make own yogurt &amp; hummus </a:t>
            </a:r>
            <a:r>
              <a:rPr lang="en-US" dirty="0" err="1"/>
              <a:t>intead</a:t>
            </a:r>
            <a:r>
              <a:rPr lang="en-US" dirty="0"/>
              <a:t> of buying those items in plastic containers</a:t>
            </a:r>
            <a:endParaRPr lang="en-US" dirty="0">
              <a:cs typeface="Calibri"/>
            </a:endParaRPr>
          </a:p>
          <a:p>
            <a:r>
              <a:rPr lang="en-US" dirty="0">
                <a:cs typeface="Calibri"/>
              </a:rPr>
              <a:t>Cotton shower curtains</a:t>
            </a:r>
            <a:endParaRPr lang="en-US" dirty="0"/>
          </a:p>
          <a:p>
            <a:r>
              <a:rPr lang="en-US" dirty="0"/>
              <a:t>Bag bans illegal in Wisconsin</a:t>
            </a:r>
          </a:p>
          <a:p>
            <a:r>
              <a:rPr lang="en-US" dirty="0"/>
              <a:t>Most of our current approaches to tackling the problem of global plastic pollution focus on very small-impact solutions (e.g. plastic straw bans -- It’s estimated that if all straws around the world’s coastlines were lost to the ocean, this would account for </a:t>
            </a:r>
            <a:r>
              <a:rPr lang="en-US" dirty="0">
                <a:hlinkClick r:id="rId3"/>
              </a:rPr>
              <a:t>approximately 0.03 percent</a:t>
            </a:r>
            <a:r>
              <a:rPr lang="en-US" dirty="0"/>
              <a:t> of ocean plastics). </a:t>
            </a:r>
          </a:p>
          <a:p>
            <a:r>
              <a:rPr lang="en-US" dirty="0"/>
              <a:t>These approaches, whilst well-intentioned, will be quickly absorbed by the growth of global plastics production. </a:t>
            </a:r>
          </a:p>
          <a:p>
            <a:r>
              <a:rPr lang="en-US" dirty="0"/>
              <a:t>We must focus on the high-impact solutions. Understanding the global picture of plastic pollution helps us to do this. </a:t>
            </a:r>
          </a:p>
          <a:p>
            <a:r>
              <a:rPr lang="en-US" b="1" u="sng" dirty="0">
                <a:cs typeface="Calibri" panose="020F0502020204030204"/>
              </a:rPr>
              <a:t>NEXT</a:t>
            </a:r>
            <a:endParaRPr lang="en-US" sz="1200" b="1" dirty="0">
              <a:ea typeface="+mn-lt"/>
              <a:cs typeface="+mn-lt"/>
            </a:endParaRPr>
          </a:p>
          <a:p>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24</a:t>
            </a:fld>
            <a:endParaRPr lang="en-US" dirty="0"/>
          </a:p>
        </p:txBody>
      </p:sp>
    </p:spTree>
    <p:extLst>
      <p:ext uri="{BB962C8B-B14F-4D97-AF65-F5344CB8AC3E}">
        <p14:creationId xmlns:p14="http://schemas.microsoft.com/office/powerpoint/2010/main" val="31214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entire slide show, including the references, will be posted on the 350 Milwaukee website.</a:t>
            </a:r>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25</a:t>
            </a:fld>
            <a:endParaRPr lang="en-US" dirty="0"/>
          </a:p>
        </p:txBody>
      </p:sp>
    </p:spTree>
    <p:extLst>
      <p:ext uri="{BB962C8B-B14F-4D97-AF65-F5344CB8AC3E}">
        <p14:creationId xmlns:p14="http://schemas.microsoft.com/office/powerpoint/2010/main" val="671292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26</a:t>
            </a:fld>
            <a:endParaRPr lang="en-US" dirty="0"/>
          </a:p>
        </p:txBody>
      </p:sp>
    </p:spTree>
    <p:extLst>
      <p:ext uri="{BB962C8B-B14F-4D97-AF65-F5344CB8AC3E}">
        <p14:creationId xmlns:p14="http://schemas.microsoft.com/office/powerpoint/2010/main" val="50072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3</a:t>
            </a:fld>
            <a:endParaRPr lang="en-US" dirty="0"/>
          </a:p>
        </p:txBody>
      </p:sp>
    </p:spTree>
    <p:extLst>
      <p:ext uri="{BB962C8B-B14F-4D97-AF65-F5344CB8AC3E}">
        <p14:creationId xmlns:p14="http://schemas.microsoft.com/office/powerpoint/2010/main" val="295739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a:p>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0C4EBE71-A174-D84E-AA69-70EDE11672AC}" type="slidenum">
              <a:rPr lang="en-US" smtClean="0"/>
              <a:t>4</a:t>
            </a:fld>
            <a:endParaRPr lang="en-US" dirty="0"/>
          </a:p>
        </p:txBody>
      </p:sp>
    </p:spTree>
    <p:extLst>
      <p:ext uri="{BB962C8B-B14F-4D97-AF65-F5344CB8AC3E}">
        <p14:creationId xmlns:p14="http://schemas.microsoft.com/office/powerpoint/2010/main" val="9270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Bakelite was soon being adapted for a broad range of products</a:t>
            </a:r>
          </a:p>
        </p:txBody>
      </p:sp>
      <p:sp>
        <p:nvSpPr>
          <p:cNvPr id="4" name="Slide Number Placeholder 3"/>
          <p:cNvSpPr>
            <a:spLocks noGrp="1"/>
          </p:cNvSpPr>
          <p:nvPr>
            <p:ph type="sldNum" sz="quarter" idx="5"/>
          </p:nvPr>
        </p:nvSpPr>
        <p:spPr/>
        <p:txBody>
          <a:bodyPr/>
          <a:lstStyle/>
          <a:p>
            <a:fld id="{0C4EBE71-A174-D84E-AA69-70EDE11672AC}" type="slidenum">
              <a:rPr lang="en-US" smtClean="0"/>
              <a:t>5</a:t>
            </a:fld>
            <a:endParaRPr lang="en-US" dirty="0"/>
          </a:p>
        </p:txBody>
      </p:sp>
    </p:spTree>
    <p:extLst>
      <p:ext uri="{BB962C8B-B14F-4D97-AF65-F5344CB8AC3E}">
        <p14:creationId xmlns:p14="http://schemas.microsoft.com/office/powerpoint/2010/main" val="240248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Vinyl replaced shellac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1938 - Nylon: A Revolution in Textiles</a:t>
            </a:r>
          </a:p>
          <a:p>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6</a:t>
            </a:fld>
            <a:endParaRPr lang="en-US" dirty="0"/>
          </a:p>
        </p:txBody>
      </p:sp>
    </p:spTree>
    <p:extLst>
      <p:ext uri="{BB962C8B-B14F-4D97-AF65-F5344CB8AC3E}">
        <p14:creationId xmlns:p14="http://schemas.microsoft.com/office/powerpoint/2010/main" val="327504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7</a:t>
            </a:fld>
            <a:endParaRPr lang="en-US" dirty="0"/>
          </a:p>
        </p:txBody>
      </p:sp>
    </p:spTree>
    <p:extLst>
      <p:ext uri="{BB962C8B-B14F-4D97-AF65-F5344CB8AC3E}">
        <p14:creationId xmlns:p14="http://schemas.microsoft.com/office/powerpoint/2010/main" val="1617319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8</a:t>
            </a:fld>
            <a:endParaRPr lang="en-US" dirty="0"/>
          </a:p>
        </p:txBody>
      </p:sp>
    </p:spTree>
    <p:extLst>
      <p:ext uri="{BB962C8B-B14F-4D97-AF65-F5344CB8AC3E}">
        <p14:creationId xmlns:p14="http://schemas.microsoft.com/office/powerpoint/2010/main" val="1592678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EBE71-A174-D84E-AA69-70EDE11672AC}" type="slidenum">
              <a:rPr lang="en-US" smtClean="0"/>
              <a:t>9</a:t>
            </a:fld>
            <a:endParaRPr lang="en-US" dirty="0"/>
          </a:p>
        </p:txBody>
      </p:sp>
    </p:spTree>
    <p:extLst>
      <p:ext uri="{BB962C8B-B14F-4D97-AF65-F5344CB8AC3E}">
        <p14:creationId xmlns:p14="http://schemas.microsoft.com/office/powerpoint/2010/main" val="1808495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8ABE3C1-DBE1-495D-B57B-2849774B866A}" type="datetimeFigureOut">
              <a:rPr lang="en-US" smtClean="0"/>
              <a:t>11/9/21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209929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11/9/21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50760701"/>
      </p:ext>
    </p:extLst>
  </p:cSld>
  <p:clrMapOvr>
    <a:masterClrMapping/>
  </p:clrMapOvr>
  <p:transition spd="slow">
    <p:push dir="u"/>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11/9/21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69625476"/>
      </p:ext>
    </p:extLst>
  </p:cSld>
  <p:clrMapOvr>
    <a:masterClrMapping/>
  </p:clrMapOvr>
  <p:transition spd="slow">
    <p:push dir="u"/>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11/9/21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35119575"/>
      </p:ext>
    </p:extLst>
  </p:cSld>
  <p:clrMapOvr>
    <a:masterClrMapping/>
  </p:clrMapOvr>
  <p:transition spd="slow">
    <p:push dir="u"/>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11/9/21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71734332"/>
      </p:ext>
    </p:extLst>
  </p:cSld>
  <p:clrMapOvr>
    <a:masterClrMapping/>
  </p:clrMapOvr>
  <p:transition spd="slow">
    <p:push dir="u"/>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D6E9DEC-419B-4CC5-A080-3B06BD5A8291}" type="datetimeFigureOut">
              <a:rPr lang="en-US" smtClean="0"/>
              <a:t>11/9/21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4621003"/>
      </p:ext>
    </p:extLst>
  </p:cSld>
  <p:clrMapOvr>
    <a:masterClrMapping/>
  </p:clrMapOvr>
  <p:transition spd="slow">
    <p:push dir="u"/>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D6E9DEC-419B-4CC5-A080-3B06BD5A8291}" type="datetimeFigureOut">
              <a:rPr lang="en-US" smtClean="0"/>
              <a:t>11/9/21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6483276"/>
      </p:ext>
    </p:extLst>
  </p:cSld>
  <p:clrMapOvr>
    <a:masterClrMapping/>
  </p:clrMapOvr>
  <p:transition spd="slow">
    <p:push dir="u"/>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639832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428691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424511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642408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815770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6E9DEC-419B-4CC5-A080-3B06BD5A8291}" type="datetimeFigureOut">
              <a:rPr lang="en-US" smtClean="0"/>
              <a:t>11/9/21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65545457"/>
      </p:ext>
    </p:extLst>
  </p:cSld>
  <p:clrMapOvr>
    <a:masterClrMapping/>
  </p:clrMapOvr>
  <p:transition spd="slow">
    <p:push dir="u"/>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453627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11/9/21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373613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947459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11/9/21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228752"/>
      </p:ext>
    </p:extLst>
  </p:cSld>
  <p:clrMapOvr>
    <a:masterClrMapping/>
  </p:clrMapOvr>
  <p:transition spd="slow">
    <p:push dir="u"/>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11/9/21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
        <p:nvSpPr>
          <p:cNvPr id="48" name="Rectangle 47">
            <a:extLst>
              <a:ext uri="{FF2B5EF4-FFF2-40B4-BE49-F238E27FC236}">
                <a16:creationId xmlns:a16="http://schemas.microsoft.com/office/drawing/2014/main" id="{F820D7DC-1218-9E47-9F5F-3992F95E9A9D}"/>
              </a:ext>
            </a:extLst>
          </p:cNvPr>
          <p:cNvSpPr/>
          <p:nvPr userDrawn="1"/>
        </p:nvSpPr>
        <p:spPr>
          <a:xfrm>
            <a:off x="11544302" y="6457950"/>
            <a:ext cx="527813" cy="285750"/>
          </a:xfrm>
          <a:prstGeom prst="rect">
            <a:avLst/>
          </a:prstGeom>
          <a:blipFill dpi="0" rotWithShape="1">
            <a:blip r:embed="rId20"/>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628220"/>
      </p:ext>
    </p:extLst>
  </p:cSld>
  <p:clrMap bg1="dk1" tx1="lt1" bg2="dk2" tx2="lt2" accent1="accent1" accent2="accent2" accent3="accent3" accent4="accent4" accent5="accent5" accent6="accent6" hlink="hlink" folHlink="folHlink"/>
  <p:sldLayoutIdLst>
    <p:sldLayoutId id="2147484858" r:id="rId1"/>
    <p:sldLayoutId id="2147484859" r:id="rId2"/>
    <p:sldLayoutId id="2147484860" r:id="rId3"/>
    <p:sldLayoutId id="2147484861" r:id="rId4"/>
    <p:sldLayoutId id="2147484862" r:id="rId5"/>
    <p:sldLayoutId id="2147484863" r:id="rId6"/>
    <p:sldLayoutId id="2147484864" r:id="rId7"/>
    <p:sldLayoutId id="2147484865" r:id="rId8"/>
    <p:sldLayoutId id="2147484866" r:id="rId9"/>
    <p:sldLayoutId id="2147484867" r:id="rId10"/>
    <p:sldLayoutId id="2147484868" r:id="rId11"/>
    <p:sldLayoutId id="2147484869" r:id="rId12"/>
    <p:sldLayoutId id="2147484870" r:id="rId13"/>
    <p:sldLayoutId id="2147484871" r:id="rId14"/>
    <p:sldLayoutId id="2147484872" r:id="rId15"/>
    <p:sldLayoutId id="2147484873" r:id="rId16"/>
    <p:sldLayoutId id="2147484874" r:id="rId17"/>
  </p:sldLayoutIdLst>
  <p:transition spd="slow">
    <p:push dir="u"/>
  </p:transition>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earthday.org/solving-plastic-pollution-will-help-us-stop-climate-change/" TargetMode="External"/><Relationship Id="rId13" Type="http://schemas.openxmlformats.org/officeDocument/2006/relationships/hyperlink" Target="https://www.theguardian.com/environment/2021/nov/06/clothes-made-from-recycled-materials-sustainable-plastic-climate" TargetMode="External"/><Relationship Id="rId3" Type="http://schemas.openxmlformats.org/officeDocument/2006/relationships/hyperlink" Target="https://www.youtube.com/watch?v=PCNanJNJ8JA" TargetMode="External"/><Relationship Id="rId7" Type="http://schemas.openxmlformats.org/officeDocument/2006/relationships/hyperlink" Target="https://www.greenbiz.com/article/why-plastics-are-also-climate-issue" TargetMode="External"/><Relationship Id="rId12" Type="http://schemas.openxmlformats.org/officeDocument/2006/relationships/hyperlink" Target="https://stanfordmag.org/contents/paper-plastic-or-reusabl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consumerreports.org/health-wellness/how-to-eat-less-plastic-microplastics-in-food-water/" TargetMode="External"/><Relationship Id="rId11" Type="http://schemas.openxmlformats.org/officeDocument/2006/relationships/hyperlink" Target="https://yaleclimateconnections.org/2019/08/how-plastics-contribute-to-climate-change/" TargetMode="External"/><Relationship Id="rId5" Type="http://schemas.openxmlformats.org/officeDocument/2006/relationships/hyperlink" Target="https://www.beyondplastics.org/plastics-and-climate" TargetMode="External"/><Relationship Id="rId10" Type="http://schemas.openxmlformats.org/officeDocument/2006/relationships/hyperlink" Target="https://www.theatlantic.com/technology/archive/2016/09/to-tote-or-note-to-tote/498557/" TargetMode="External"/><Relationship Id="rId4" Type="http://schemas.openxmlformats.org/officeDocument/2006/relationships/hyperlink" Target="https://www.plasticfreemke.org/" TargetMode="External"/><Relationship Id="rId9" Type="http://schemas.openxmlformats.org/officeDocument/2006/relationships/hyperlink" Target="https://www.colorado.edu/ecenter/2021/02/25/climate-impact-single-use-plastic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grist.org/accountability/report-plastic-is-on-track-to-become-a-bigger-climate-problem-than-coal/?utm_source=newsletter&amp;utm_medium=email&amp;utm_campaign=beacon" TargetMode="External"/><Relationship Id="rId3" Type="http://schemas.openxmlformats.org/officeDocument/2006/relationships/hyperlink" Target="https://www.plasticfreemke.org/" TargetMode="External"/><Relationship Id="rId7" Type="http://schemas.openxmlformats.org/officeDocument/2006/relationships/hyperlink" Target="https://www.ciel.org/reports/plastic-health-the-hidden-costs-of-a-plastic-planet-may-201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greenpeace.org/usa/reports/the-climate-emergency-unpacked/?utm_source=instagram&amp;utm_medium=social&amp;utm_campaign=bffp_pff&amp;sourceid=1011341&amp;link_id=18&amp;can_id=530fa94a24e935fde0c950645523d24d&amp;email_referrer=email_1323660&amp;email_subject=october-newsletter" TargetMode="External"/><Relationship Id="rId11" Type="http://schemas.openxmlformats.org/officeDocument/2006/relationships/hyperlink" Target="https://uspirg.org/feature/usp/beyond-plastic" TargetMode="External"/><Relationship Id="rId5" Type="http://schemas.openxmlformats.org/officeDocument/2006/relationships/hyperlink" Target="https://www.theguardian.com/environment/2017/sep/06/plastic-fibres-found-tap-water-around-world-study-reveals" TargetMode="External"/><Relationship Id="rId10" Type="http://schemas.openxmlformats.org/officeDocument/2006/relationships/hyperlink" Target="https://www.theguardian.com/us-news/2019/jun/17/recycled-plastic-america-global-crisis" TargetMode="External"/><Relationship Id="rId4" Type="http://schemas.openxmlformats.org/officeDocument/2006/relationships/hyperlink" Target="https://changingmarkets.org/wp-content/uploads/2021/07/SyntheticsAnonymous_FinalWeb.pdf" TargetMode="External"/><Relationship Id="rId9" Type="http://schemas.openxmlformats.org/officeDocument/2006/relationships/hyperlink" Target="https://www.worldobesity.org/news/edcs-an-invisible-cause-of-obesit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5421-7BD0-7249-B2DB-80C2579F54FE}"/>
              </a:ext>
            </a:extLst>
          </p:cNvPr>
          <p:cNvSpPr>
            <a:spLocks noGrp="1"/>
          </p:cNvSpPr>
          <p:nvPr>
            <p:ph type="ctrTitle"/>
          </p:nvPr>
        </p:nvSpPr>
        <p:spPr>
          <a:xfrm>
            <a:off x="428625" y="2733709"/>
            <a:ext cx="8395831" cy="1373070"/>
          </a:xfrm>
        </p:spPr>
        <p:txBody>
          <a:bodyPr>
            <a:normAutofit fontScale="90000"/>
          </a:bodyPr>
          <a:lstStyle/>
          <a:p>
            <a:r>
              <a:rPr lang="en-US" sz="4800" b="1" dirty="0"/>
              <a:t>Plastic Doesn’t Grow on Trees</a:t>
            </a:r>
          </a:p>
        </p:txBody>
      </p:sp>
      <p:sp>
        <p:nvSpPr>
          <p:cNvPr id="3" name="Subtitle 2">
            <a:extLst>
              <a:ext uri="{FF2B5EF4-FFF2-40B4-BE49-F238E27FC236}">
                <a16:creationId xmlns:a16="http://schemas.microsoft.com/office/drawing/2014/main" id="{A5F9D826-EC65-9C49-8060-17CBAD05A4DE}"/>
              </a:ext>
            </a:extLst>
          </p:cNvPr>
          <p:cNvSpPr>
            <a:spLocks noGrp="1"/>
          </p:cNvSpPr>
          <p:nvPr>
            <p:ph type="subTitle" idx="1"/>
          </p:nvPr>
        </p:nvSpPr>
        <p:spPr>
          <a:xfrm>
            <a:off x="0" y="4394039"/>
            <a:ext cx="8824456" cy="1117687"/>
          </a:xfrm>
        </p:spPr>
        <p:txBody>
          <a:bodyPr>
            <a:normAutofit/>
          </a:bodyPr>
          <a:lstStyle/>
          <a:p>
            <a:pPr algn="r"/>
            <a:r>
              <a:rPr lang="en-US" sz="4000" dirty="0">
                <a:solidFill>
                  <a:srgbClr val="FFFF00"/>
                </a:solidFill>
              </a:rPr>
              <a:t>The Fight for the Climate</a:t>
            </a:r>
          </a:p>
        </p:txBody>
      </p:sp>
    </p:spTree>
    <p:extLst>
      <p:ext uri="{BB962C8B-B14F-4D97-AF65-F5344CB8AC3E}">
        <p14:creationId xmlns:p14="http://schemas.microsoft.com/office/powerpoint/2010/main" val="540426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Why do we use plastic?</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vert="horz" lIns="91440" tIns="45720" rIns="91440" bIns="45720" rtlCol="0" anchor="t">
            <a:normAutofit/>
          </a:bodyPr>
          <a:lstStyle/>
          <a:p>
            <a:pPr marL="0" indent="0" algn="ctr">
              <a:buNone/>
            </a:pPr>
            <a:r>
              <a:rPr lang="en-US" sz="3200" dirty="0"/>
              <a:t>Audience input</a:t>
            </a:r>
          </a:p>
          <a:p>
            <a:pPr lvl="1"/>
            <a:endParaRPr lang="en-US" sz="2400" b="1" dirty="0"/>
          </a:p>
          <a:p>
            <a:endParaRPr lang="en-US" sz="2200" b="1" dirty="0"/>
          </a:p>
        </p:txBody>
      </p:sp>
    </p:spTree>
    <p:extLst>
      <p:ext uri="{BB962C8B-B14F-4D97-AF65-F5344CB8AC3E}">
        <p14:creationId xmlns:p14="http://schemas.microsoft.com/office/powerpoint/2010/main" val="3042014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Where do we find plastic every Day?</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a:normAutofit/>
          </a:bodyPr>
          <a:lstStyle/>
          <a:p>
            <a:r>
              <a:rPr lang="en-US" sz="2800" b="1" dirty="0"/>
              <a:t>Single Use</a:t>
            </a:r>
          </a:p>
          <a:p>
            <a:r>
              <a:rPr lang="en-US" sz="2800" b="1" dirty="0"/>
              <a:t>Clothing</a:t>
            </a:r>
          </a:p>
          <a:p>
            <a:r>
              <a:rPr lang="en-US" sz="2800" b="1" dirty="0"/>
              <a:t>Home – Kitchen, Bathroom</a:t>
            </a:r>
          </a:p>
          <a:p>
            <a:r>
              <a:rPr lang="en-US" sz="2800" b="1" dirty="0"/>
              <a:t>Transportation</a:t>
            </a:r>
          </a:p>
          <a:p>
            <a:endParaRPr lang="en-US" sz="2800" b="1" dirty="0"/>
          </a:p>
          <a:p>
            <a:endParaRPr lang="en-US" sz="2800" b="1" dirty="0"/>
          </a:p>
          <a:p>
            <a:endParaRPr lang="en-US" sz="2800" b="1" dirty="0"/>
          </a:p>
          <a:p>
            <a:endParaRPr lang="en-US" sz="2800" b="1" dirty="0"/>
          </a:p>
          <a:p>
            <a:endParaRPr lang="en-US" sz="2200" b="1" dirty="0"/>
          </a:p>
        </p:txBody>
      </p:sp>
    </p:spTree>
    <p:extLst>
      <p:ext uri="{BB962C8B-B14F-4D97-AF65-F5344CB8AC3E}">
        <p14:creationId xmlns:p14="http://schemas.microsoft.com/office/powerpoint/2010/main" val="755250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Where does plastic go after it’s used?</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1641021" y="1537857"/>
            <a:ext cx="8923565" cy="3997530"/>
          </a:xfrm>
        </p:spPr>
        <p:txBody>
          <a:bodyPr>
            <a:normAutofit/>
          </a:bodyPr>
          <a:lstStyle/>
          <a:p>
            <a:pPr marL="0" indent="0">
              <a:buNone/>
            </a:pPr>
            <a:endParaRPr lang="en-US" sz="2800" b="1" dirty="0"/>
          </a:p>
          <a:p>
            <a:endParaRPr lang="en-US" sz="2200" b="1" dirty="0"/>
          </a:p>
        </p:txBody>
      </p:sp>
      <p:sp>
        <p:nvSpPr>
          <p:cNvPr id="11" name="TextBox 10">
            <a:extLst>
              <a:ext uri="{FF2B5EF4-FFF2-40B4-BE49-F238E27FC236}">
                <a16:creationId xmlns:a16="http://schemas.microsoft.com/office/drawing/2014/main" id="{5AB7B11E-18DC-45D0-82AC-3D7D89AC143D}"/>
              </a:ext>
            </a:extLst>
          </p:cNvPr>
          <p:cNvSpPr txBox="1"/>
          <p:nvPr/>
        </p:nvSpPr>
        <p:spPr>
          <a:xfrm>
            <a:off x="540327" y="1537857"/>
            <a:ext cx="11125200" cy="1231106"/>
          </a:xfrm>
          <a:prstGeom prst="rect">
            <a:avLst/>
          </a:prstGeom>
          <a:noFill/>
        </p:spPr>
        <p:txBody>
          <a:bodyPr wrap="square" rtlCol="0">
            <a:spAutoFit/>
          </a:bodyPr>
          <a:lstStyle/>
          <a:p>
            <a:pPr algn="ctr"/>
            <a:r>
              <a:rPr lang="en-US" sz="2800" b="1" dirty="0"/>
              <a:t>America alone generates 34.5m tons of plastic each year!</a:t>
            </a:r>
            <a:r>
              <a:rPr lang="en-US" sz="2800"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800" b="1" dirty="0"/>
              <a:t>Recycling</a:t>
            </a:r>
          </a:p>
        </p:txBody>
      </p:sp>
    </p:spTree>
    <p:extLst>
      <p:ext uri="{BB962C8B-B14F-4D97-AF65-F5344CB8AC3E}">
        <p14:creationId xmlns:p14="http://schemas.microsoft.com/office/powerpoint/2010/main" val="3409688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00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p:cTn id="14"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Industry’s role</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1641021" y="1537857"/>
            <a:ext cx="8923565" cy="3997530"/>
          </a:xfrm>
        </p:spPr>
        <p:txBody>
          <a:bodyPr>
            <a:normAutofit/>
          </a:bodyPr>
          <a:lstStyle/>
          <a:p>
            <a:pPr marL="0" indent="0">
              <a:buNone/>
            </a:pPr>
            <a:endParaRPr lang="en-US" sz="2800" b="1" dirty="0"/>
          </a:p>
          <a:p>
            <a:endParaRPr lang="en-US" sz="2200" b="1"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a:extLst>
                  <a:ext uri="{FF2B5EF4-FFF2-40B4-BE49-F238E27FC236}">
                    <a16:creationId xmlns:a16="http://schemas.microsoft.com/office/drawing/2014/main" id="{C7D072C7-6225-A54D-8808-7360231DA6E9}"/>
                  </a:ext>
                </a:extLst>
              </p:cNvPr>
              <p:cNvGraphicFramePr>
                <a:graphicFrameLocks noGrp="1"/>
              </p:cNvGraphicFramePr>
              <p:nvPr>
                <p:extLst>
                  <p:ext uri="{D42A27DB-BD31-4B8C-83A1-F6EECF244321}">
                    <p14:modId xmlns:p14="http://schemas.microsoft.com/office/powerpoint/2010/main" val="555387247"/>
                  </p:ext>
                </p:extLst>
              </p:nvPr>
            </p:nvGraphicFramePr>
            <p:xfrm>
              <a:off x="1458912" y="1413164"/>
              <a:ext cx="9271000" cy="52197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Add-in 3">
                <a:extLst>
                  <a:ext uri="{FF2B5EF4-FFF2-40B4-BE49-F238E27FC236}">
                    <a16:creationId xmlns:a16="http://schemas.microsoft.com/office/drawing/2014/main" id="{C7D072C7-6225-A54D-8808-7360231DA6E9}"/>
                  </a:ext>
                </a:extLst>
              </p:cNvPr>
              <p:cNvPicPr>
                <a:picLocks noGrp="1" noRot="1" noChangeAspect="1" noMove="1" noResize="1" noEditPoints="1" noAdjustHandles="1" noChangeArrowheads="1" noChangeShapeType="1"/>
              </p:cNvPicPr>
              <p:nvPr/>
            </p:nvPicPr>
            <p:blipFill>
              <a:blip r:embed="rId4"/>
              <a:stretch>
                <a:fillRect/>
              </a:stretch>
            </p:blipFill>
            <p:spPr>
              <a:xfrm>
                <a:off x="1458912" y="1413164"/>
                <a:ext cx="9271000" cy="5219700"/>
              </a:xfrm>
              <a:prstGeom prst="rect">
                <a:avLst/>
              </a:prstGeom>
            </p:spPr>
          </p:pic>
        </mc:Fallback>
      </mc:AlternateContent>
    </p:spTree>
    <p:extLst>
      <p:ext uri="{BB962C8B-B14F-4D97-AF65-F5344CB8AC3E}">
        <p14:creationId xmlns:p14="http://schemas.microsoft.com/office/powerpoint/2010/main" val="228971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1641021" y="1537857"/>
            <a:ext cx="8923565" cy="3997530"/>
          </a:xfrm>
        </p:spPr>
        <p:txBody>
          <a:bodyPr>
            <a:normAutofit/>
          </a:bodyPr>
          <a:lstStyle/>
          <a:p>
            <a:pPr marL="0" indent="0">
              <a:buNone/>
            </a:pPr>
            <a:endParaRPr lang="en-US" sz="2800" b="1" dirty="0"/>
          </a:p>
          <a:p>
            <a:endParaRPr lang="en-US" sz="2200" b="1" dirty="0"/>
          </a:p>
        </p:txBody>
      </p:sp>
      <p:pic>
        <p:nvPicPr>
          <p:cNvPr id="7" name="Picture 6" descr="Chart&#10;&#10;Description automatically generated">
            <a:extLst>
              <a:ext uri="{FF2B5EF4-FFF2-40B4-BE49-F238E27FC236}">
                <a16:creationId xmlns:a16="http://schemas.microsoft.com/office/drawing/2014/main" id="{2609724F-8BF6-6242-A131-489ADF959558}"/>
              </a:ext>
            </a:extLst>
          </p:cNvPr>
          <p:cNvPicPr>
            <a:picLocks noChangeAspect="1"/>
          </p:cNvPicPr>
          <p:nvPr/>
        </p:nvPicPr>
        <p:blipFill>
          <a:blip r:embed="rId3"/>
          <a:stretch>
            <a:fillRect/>
          </a:stretch>
        </p:blipFill>
        <p:spPr>
          <a:xfrm>
            <a:off x="1496291" y="566861"/>
            <a:ext cx="9060873" cy="5840305"/>
          </a:xfrm>
          <a:prstGeom prst="rect">
            <a:avLst/>
          </a:prstGeom>
        </p:spPr>
      </p:pic>
      <p:sp>
        <p:nvSpPr>
          <p:cNvPr id="6" name="TextBox 5">
            <a:extLst>
              <a:ext uri="{FF2B5EF4-FFF2-40B4-BE49-F238E27FC236}">
                <a16:creationId xmlns:a16="http://schemas.microsoft.com/office/drawing/2014/main" id="{59F6D340-BF81-5E41-BB8B-239D562605DF}"/>
              </a:ext>
            </a:extLst>
          </p:cNvPr>
          <p:cNvSpPr txBox="1"/>
          <p:nvPr/>
        </p:nvSpPr>
        <p:spPr>
          <a:xfrm>
            <a:off x="2211458" y="2189997"/>
            <a:ext cx="6687218" cy="236988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b="1" dirty="0">
                <a:solidFill>
                  <a:schemeClr val="bg1"/>
                </a:solidFill>
              </a:rPr>
              <a:t>Recycling</a:t>
            </a:r>
          </a:p>
          <a:p>
            <a:pPr marL="742950" lvl="1" indent="-285750">
              <a:buFont typeface="Arial" panose="020B0604020202020204" pitchFamily="34" charset="0"/>
              <a:buChar char="•"/>
            </a:pPr>
            <a:r>
              <a:rPr lang="en-US" sz="2400" b="1" dirty="0">
                <a:solidFill>
                  <a:schemeClr val="bg1"/>
                </a:solidFill>
              </a:rPr>
              <a:t>What’s actually recycled</a:t>
            </a:r>
          </a:p>
          <a:p>
            <a:pPr marL="742950" lvl="1" indent="-285750">
              <a:buFont typeface="Arial" panose="020B0604020202020204" pitchFamily="34" charset="0"/>
              <a:buChar char="•"/>
            </a:pPr>
            <a:r>
              <a:rPr lang="en-US" sz="2400" b="1" dirty="0">
                <a:solidFill>
                  <a:schemeClr val="bg1"/>
                </a:solidFill>
              </a:rPr>
              <a:t>Exported to other countries</a:t>
            </a:r>
          </a:p>
          <a:p>
            <a:pPr marL="285750" indent="-285750">
              <a:buFont typeface="Arial" panose="020B0604020202020204" pitchFamily="34" charset="0"/>
              <a:buChar char="•"/>
            </a:pPr>
            <a:r>
              <a:rPr lang="en-US" sz="2800" b="1" dirty="0">
                <a:solidFill>
                  <a:schemeClr val="bg1"/>
                </a:solidFill>
              </a:rPr>
              <a:t>Burning </a:t>
            </a:r>
          </a:p>
          <a:p>
            <a:pPr marL="742950" lvl="1" indent="-285750">
              <a:buFont typeface="Arial" panose="020B0604020202020204" pitchFamily="34" charset="0"/>
              <a:buChar char="•"/>
            </a:pPr>
            <a:r>
              <a:rPr lang="en-US" sz="2400" b="1" dirty="0">
                <a:solidFill>
                  <a:schemeClr val="bg1"/>
                </a:solidFill>
              </a:rPr>
              <a:t>Pollution</a:t>
            </a:r>
          </a:p>
          <a:p>
            <a:pPr marL="742950" lvl="1" indent="-285750">
              <a:buFont typeface="Arial" panose="020B0604020202020204" pitchFamily="34" charset="0"/>
              <a:buChar char="•"/>
            </a:pPr>
            <a:r>
              <a:rPr lang="en-US" sz="2400" b="1" dirty="0">
                <a:solidFill>
                  <a:schemeClr val="bg1"/>
                </a:solidFill>
              </a:rPr>
              <a:t>GHG</a:t>
            </a:r>
          </a:p>
        </p:txBody>
      </p:sp>
      <p:sp>
        <p:nvSpPr>
          <p:cNvPr id="8" name="TextBox 7">
            <a:extLst>
              <a:ext uri="{FF2B5EF4-FFF2-40B4-BE49-F238E27FC236}">
                <a16:creationId xmlns:a16="http://schemas.microsoft.com/office/drawing/2014/main" id="{306583F7-E1CB-6C42-BAE0-7C6305E715F6}"/>
              </a:ext>
            </a:extLst>
          </p:cNvPr>
          <p:cNvSpPr txBox="1"/>
          <p:nvPr/>
        </p:nvSpPr>
        <p:spPr>
          <a:xfrm>
            <a:off x="1746351" y="2186659"/>
            <a:ext cx="7715752" cy="3231654"/>
          </a:xfrm>
          <a:prstGeom prst="rect">
            <a:avLst/>
          </a:prstGeom>
          <a:noFill/>
        </p:spPr>
        <p:txBody>
          <a:bodyPr wrap="square" lIns="91440" tIns="45720" rIns="91440" bIns="45720" rtlCol="0" anchor="t">
            <a:spAutoFit/>
          </a:bodyPr>
          <a:lstStyle/>
          <a:p>
            <a:pPr marL="800100" lvl="1" indent="-342900">
              <a:buFont typeface="Arial" panose="020B0604020202020204" pitchFamily="34" charset="0"/>
              <a:buChar char="•"/>
            </a:pPr>
            <a:r>
              <a:rPr lang="en-US" sz="2400" b="1" dirty="0">
                <a:solidFill>
                  <a:schemeClr val="bg1"/>
                </a:solidFill>
              </a:rPr>
              <a:t>Landfill</a:t>
            </a:r>
          </a:p>
          <a:p>
            <a:pPr marL="1257300" lvl="2" indent="-342900">
              <a:buFont typeface="Arial" panose="020B0604020202020204" pitchFamily="34" charset="0"/>
              <a:buChar char="•"/>
            </a:pPr>
            <a:r>
              <a:rPr lang="en-US" sz="2200" b="1" dirty="0">
                <a:solidFill>
                  <a:schemeClr val="bg1"/>
                </a:solidFill>
              </a:rPr>
              <a:t>Permanence</a:t>
            </a:r>
          </a:p>
          <a:p>
            <a:pPr marL="1257300" lvl="2" indent="-342900">
              <a:buFont typeface="Arial" panose="020B0604020202020204" pitchFamily="34" charset="0"/>
              <a:buChar char="•"/>
            </a:pPr>
            <a:r>
              <a:rPr lang="en-US" sz="2200" b="1" dirty="0">
                <a:solidFill>
                  <a:schemeClr val="bg1"/>
                </a:solidFill>
              </a:rPr>
              <a:t>Pollution</a:t>
            </a:r>
          </a:p>
          <a:p>
            <a:pPr marL="800100" lvl="1" indent="-342900">
              <a:buFont typeface="Arial" panose="020B0604020202020204" pitchFamily="34" charset="0"/>
              <a:buChar char="•"/>
            </a:pPr>
            <a:r>
              <a:rPr lang="en-US" sz="2400" b="1" dirty="0">
                <a:solidFill>
                  <a:schemeClr val="bg1"/>
                </a:solidFill>
              </a:rPr>
              <a:t>Environment</a:t>
            </a:r>
          </a:p>
          <a:p>
            <a:pPr marL="1257300" lvl="2" indent="-342900">
              <a:buFont typeface="Arial" panose="020B0604020202020204" pitchFamily="34" charset="0"/>
              <a:buChar char="•"/>
            </a:pPr>
            <a:r>
              <a:rPr lang="en-US" sz="2200" b="1" dirty="0">
                <a:solidFill>
                  <a:schemeClr val="bg1"/>
                </a:solidFill>
              </a:rPr>
              <a:t>Along roads, streams, lakes, “blowing in the wind”</a:t>
            </a:r>
          </a:p>
          <a:p>
            <a:pPr marL="1257300" lvl="2" indent="-342900">
              <a:buFont typeface="Arial" panose="020B0604020202020204" pitchFamily="34" charset="0"/>
              <a:buChar char="•"/>
            </a:pPr>
            <a:r>
              <a:rPr lang="en-US" sz="2200" b="1" dirty="0">
                <a:solidFill>
                  <a:schemeClr val="bg1"/>
                </a:solidFill>
              </a:rPr>
              <a:t>Ocean gyres – Five (20% fishing waste)</a:t>
            </a:r>
          </a:p>
          <a:p>
            <a:pPr marL="800100" lvl="1" indent="-342900">
              <a:buFont typeface="Arial" panose="020B0604020202020204" pitchFamily="34" charset="0"/>
              <a:buChar char="•"/>
            </a:pPr>
            <a:r>
              <a:rPr lang="en-US" sz="2400" b="1" dirty="0">
                <a:solidFill>
                  <a:schemeClr val="bg1"/>
                </a:solidFill>
              </a:rPr>
              <a:t>Consumed</a:t>
            </a:r>
          </a:p>
          <a:p>
            <a:pPr marL="1257300" lvl="2" indent="-342900">
              <a:buFont typeface="Arial" panose="020B0604020202020204" pitchFamily="34" charset="0"/>
              <a:buChar char="•"/>
            </a:pPr>
            <a:r>
              <a:rPr lang="en-US" sz="2200" b="1" dirty="0">
                <a:solidFill>
                  <a:schemeClr val="bg1"/>
                </a:solidFill>
              </a:rPr>
              <a:t>From our food, water, air</a:t>
            </a:r>
          </a:p>
          <a:p>
            <a:pPr marL="1257300" lvl="2" indent="-342900">
              <a:buFont typeface="Arial" panose="020B0604020202020204" pitchFamily="34" charset="0"/>
              <a:buChar char="•"/>
            </a:pPr>
            <a:r>
              <a:rPr lang="en-US" sz="2200" b="1" dirty="0">
                <a:solidFill>
                  <a:schemeClr val="bg1"/>
                </a:solidFill>
              </a:rPr>
              <a:t>Credit card / week</a:t>
            </a:r>
          </a:p>
        </p:txBody>
      </p:sp>
    </p:spTree>
    <p:extLst>
      <p:ext uri="{BB962C8B-B14F-4D97-AF65-F5344CB8AC3E}">
        <p14:creationId xmlns:p14="http://schemas.microsoft.com/office/powerpoint/2010/main" val="401360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0" end="0"/>
                                            </p:txEl>
                                          </p:spTgt>
                                        </p:tgtEl>
                                      </p:cBhvr>
                                    </p:animEffect>
                                  </p:childTnLst>
                                </p:cTn>
                              </p:par>
                            </p:childTnLst>
                          </p:cTn>
                        </p:par>
                        <p:par>
                          <p:cTn id="17" fill="hold">
                            <p:stCondLst>
                              <p:cond delay="1000"/>
                            </p:stCondLst>
                            <p:childTnLst>
                              <p:par>
                                <p:cTn id="18" presetID="55" presetClass="entr" presetSubtype="0" fill="hold" grpId="0" nodeType="afterEffect">
                                  <p:stCondLst>
                                    <p:cond delay="50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p:cTn id="41"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42"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 calcmode="lin" valueType="num">
                                      <p:cBhvr>
                                        <p:cTn id="48"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49"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50" dur="10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1000"/>
                                        <p:tgtEl>
                                          <p:spTgt spid="6">
                                            <p:txEl>
                                              <p:pRg st="0" end="0"/>
                                            </p:txEl>
                                          </p:spTgt>
                                        </p:tgtEl>
                                      </p:cBhvr>
                                    </p:animEffect>
                                    <p:set>
                                      <p:cBhvr>
                                        <p:cTn id="55" dur="1" fill="hold">
                                          <p:stCondLst>
                                            <p:cond delay="999"/>
                                          </p:stCondLst>
                                        </p:cTn>
                                        <p:tgtEl>
                                          <p:spTgt spid="6">
                                            <p:txEl>
                                              <p:pRg st="0" end="0"/>
                                            </p:txEl>
                                          </p:spTgt>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1000"/>
                                        <p:tgtEl>
                                          <p:spTgt spid="6">
                                            <p:txEl>
                                              <p:pRg st="1" end="1"/>
                                            </p:txEl>
                                          </p:spTgt>
                                        </p:tgtEl>
                                      </p:cBhvr>
                                    </p:animEffect>
                                    <p:set>
                                      <p:cBhvr>
                                        <p:cTn id="58" dur="1" fill="hold">
                                          <p:stCondLst>
                                            <p:cond delay="999"/>
                                          </p:stCondLst>
                                        </p:cTn>
                                        <p:tgtEl>
                                          <p:spTgt spid="6">
                                            <p:txEl>
                                              <p:pRg st="1" end="1"/>
                                            </p:txEl>
                                          </p:spTgt>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1000"/>
                                        <p:tgtEl>
                                          <p:spTgt spid="6">
                                            <p:txEl>
                                              <p:pRg st="2" end="2"/>
                                            </p:txEl>
                                          </p:spTgt>
                                        </p:tgtEl>
                                      </p:cBhvr>
                                    </p:animEffect>
                                    <p:set>
                                      <p:cBhvr>
                                        <p:cTn id="61" dur="1" fill="hold">
                                          <p:stCondLst>
                                            <p:cond delay="999"/>
                                          </p:stCondLst>
                                        </p:cTn>
                                        <p:tgtEl>
                                          <p:spTgt spid="6">
                                            <p:txEl>
                                              <p:pRg st="2" end="2"/>
                                            </p:txEl>
                                          </p:spTgt>
                                        </p:tgtEl>
                                        <p:attrNameLst>
                                          <p:attrName>style.visibility</p:attrName>
                                        </p:attrNameLst>
                                      </p:cBhvr>
                                      <p:to>
                                        <p:strVal val="hidden"/>
                                      </p:to>
                                    </p:set>
                                  </p:childTnLst>
                                </p:cTn>
                              </p:par>
                              <p:par>
                                <p:cTn id="62" presetID="9" presetClass="exit" presetSubtype="0" fill="hold" grpId="1" nodeType="withEffect">
                                  <p:stCondLst>
                                    <p:cond delay="0"/>
                                  </p:stCondLst>
                                  <p:childTnLst>
                                    <p:animEffect transition="out" filter="dissolve">
                                      <p:cBhvr>
                                        <p:cTn id="63" dur="1000"/>
                                        <p:tgtEl>
                                          <p:spTgt spid="6">
                                            <p:txEl>
                                              <p:pRg st="3" end="3"/>
                                            </p:txEl>
                                          </p:spTgt>
                                        </p:tgtEl>
                                      </p:cBhvr>
                                    </p:animEffect>
                                    <p:set>
                                      <p:cBhvr>
                                        <p:cTn id="64" dur="1" fill="hold">
                                          <p:stCondLst>
                                            <p:cond delay="999"/>
                                          </p:stCondLst>
                                        </p:cTn>
                                        <p:tgtEl>
                                          <p:spTgt spid="6">
                                            <p:txEl>
                                              <p:pRg st="3" end="3"/>
                                            </p:txEl>
                                          </p:spTgt>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1000"/>
                                        <p:tgtEl>
                                          <p:spTgt spid="6">
                                            <p:txEl>
                                              <p:pRg st="4" end="4"/>
                                            </p:txEl>
                                          </p:spTgt>
                                        </p:tgtEl>
                                      </p:cBhvr>
                                    </p:animEffect>
                                    <p:set>
                                      <p:cBhvr>
                                        <p:cTn id="67" dur="1" fill="hold">
                                          <p:stCondLst>
                                            <p:cond delay="999"/>
                                          </p:stCondLst>
                                        </p:cTn>
                                        <p:tgtEl>
                                          <p:spTgt spid="6">
                                            <p:txEl>
                                              <p:pRg st="4" end="4"/>
                                            </p:txEl>
                                          </p:spTgt>
                                        </p:tgtEl>
                                        <p:attrNameLst>
                                          <p:attrName>style.visibility</p:attrName>
                                        </p:attrNameLst>
                                      </p:cBhvr>
                                      <p:to>
                                        <p:strVal val="hidden"/>
                                      </p:to>
                                    </p:set>
                                  </p:childTnLst>
                                </p:cTn>
                              </p:par>
                              <p:par>
                                <p:cTn id="68" presetID="9" presetClass="exit" presetSubtype="0" fill="hold" grpId="1" nodeType="withEffect">
                                  <p:stCondLst>
                                    <p:cond delay="0"/>
                                  </p:stCondLst>
                                  <p:childTnLst>
                                    <p:animEffect transition="out" filter="dissolve">
                                      <p:cBhvr>
                                        <p:cTn id="69" dur="1000"/>
                                        <p:tgtEl>
                                          <p:spTgt spid="6">
                                            <p:txEl>
                                              <p:pRg st="5" end="5"/>
                                            </p:txEl>
                                          </p:spTgt>
                                        </p:tgtEl>
                                      </p:cBhvr>
                                    </p:animEffect>
                                    <p:set>
                                      <p:cBhvr>
                                        <p:cTn id="70" dur="1" fill="hold">
                                          <p:stCondLst>
                                            <p:cond delay="999"/>
                                          </p:stCondLst>
                                        </p:cTn>
                                        <p:tgtEl>
                                          <p:spTgt spid="6">
                                            <p:txEl>
                                              <p:pRg st="5" end="5"/>
                                            </p:txEl>
                                          </p:spTgt>
                                        </p:tgtEl>
                                        <p:attrNameLst>
                                          <p:attrName>style.visibility</p:attrName>
                                        </p:attrNameLst>
                                      </p:cBhvr>
                                      <p:to>
                                        <p:strVal val="hidden"/>
                                      </p:to>
                                    </p:set>
                                  </p:childTnLst>
                                </p:cTn>
                              </p:par>
                            </p:childTnLst>
                          </p:cTn>
                        </p:par>
                        <p:par>
                          <p:cTn id="71" fill="hold">
                            <p:stCondLst>
                              <p:cond delay="1000"/>
                            </p:stCondLst>
                            <p:childTnLst>
                              <p:par>
                                <p:cTn id="72" presetID="55" presetClass="entr" presetSubtype="0" fill="hold" nodeType="afterEffect">
                                  <p:stCondLst>
                                    <p:cond delay="0"/>
                                  </p:stCondLst>
                                  <p:childTnLst>
                                    <p:set>
                                      <p:cBhvr>
                                        <p:cTn id="73" dur="1" fill="hold">
                                          <p:stCondLst>
                                            <p:cond delay="0"/>
                                          </p:stCondLst>
                                        </p:cTn>
                                        <p:tgtEl>
                                          <p:spTgt spid="8">
                                            <p:txEl>
                                              <p:pRg st="0" end="0"/>
                                            </p:txEl>
                                          </p:spTgt>
                                        </p:tgtEl>
                                        <p:attrNameLst>
                                          <p:attrName>style.visibility</p:attrName>
                                        </p:attrNameLst>
                                      </p:cBhvr>
                                      <p:to>
                                        <p:strVal val="visible"/>
                                      </p:to>
                                    </p:set>
                                    <p:anim calcmode="lin" valueType="num">
                                      <p:cBhvr>
                                        <p:cTn id="74"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75"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76" dur="1000"/>
                                        <p:tgtEl>
                                          <p:spTgt spid="8">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5" presetClass="entr" presetSubtype="0" fill="hold" nodeType="clickEffect">
                                  <p:stCondLst>
                                    <p:cond delay="0"/>
                                  </p:stCondLst>
                                  <p:childTnLst>
                                    <p:set>
                                      <p:cBhvr>
                                        <p:cTn id="80" dur="1" fill="hold">
                                          <p:stCondLst>
                                            <p:cond delay="0"/>
                                          </p:stCondLst>
                                        </p:cTn>
                                        <p:tgtEl>
                                          <p:spTgt spid="8">
                                            <p:txEl>
                                              <p:pRg st="1" end="1"/>
                                            </p:txEl>
                                          </p:spTgt>
                                        </p:tgtEl>
                                        <p:attrNameLst>
                                          <p:attrName>style.visibility</p:attrName>
                                        </p:attrNameLst>
                                      </p:cBhvr>
                                      <p:to>
                                        <p:strVal val="visible"/>
                                      </p:to>
                                    </p:set>
                                    <p:anim calcmode="lin" valueType="num">
                                      <p:cBhvr>
                                        <p:cTn id="81"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82"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83" dur="1000"/>
                                        <p:tgtEl>
                                          <p:spTgt spid="8">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5" presetClass="entr" presetSubtype="0" fill="hold" nodeType="clickEffect">
                                  <p:stCondLst>
                                    <p:cond delay="0"/>
                                  </p:stCondLst>
                                  <p:childTnLst>
                                    <p:set>
                                      <p:cBhvr>
                                        <p:cTn id="87" dur="1" fill="hold">
                                          <p:stCondLst>
                                            <p:cond delay="0"/>
                                          </p:stCondLst>
                                        </p:cTn>
                                        <p:tgtEl>
                                          <p:spTgt spid="8">
                                            <p:txEl>
                                              <p:pRg st="2" end="2"/>
                                            </p:txEl>
                                          </p:spTgt>
                                        </p:tgtEl>
                                        <p:attrNameLst>
                                          <p:attrName>style.visibility</p:attrName>
                                        </p:attrNameLst>
                                      </p:cBhvr>
                                      <p:to>
                                        <p:strVal val="visible"/>
                                      </p:to>
                                    </p:set>
                                    <p:anim calcmode="lin" valueType="num">
                                      <p:cBhvr>
                                        <p:cTn id="88"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89"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90" dur="1000"/>
                                        <p:tgtEl>
                                          <p:spTgt spid="8">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nodeType="clickEffect">
                                  <p:stCondLst>
                                    <p:cond delay="0"/>
                                  </p:stCondLst>
                                  <p:childTnLst>
                                    <p:set>
                                      <p:cBhvr>
                                        <p:cTn id="94" dur="1" fill="hold">
                                          <p:stCondLst>
                                            <p:cond delay="0"/>
                                          </p:stCondLst>
                                        </p:cTn>
                                        <p:tgtEl>
                                          <p:spTgt spid="8">
                                            <p:txEl>
                                              <p:pRg st="3" end="3"/>
                                            </p:txEl>
                                          </p:spTgt>
                                        </p:tgtEl>
                                        <p:attrNameLst>
                                          <p:attrName>style.visibility</p:attrName>
                                        </p:attrNameLst>
                                      </p:cBhvr>
                                      <p:to>
                                        <p:strVal val="visible"/>
                                      </p:to>
                                    </p:set>
                                    <p:anim calcmode="lin" valueType="num">
                                      <p:cBhvr>
                                        <p:cTn id="95"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96"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97" dur="1000"/>
                                        <p:tgtEl>
                                          <p:spTgt spid="8">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55" presetClass="entr" presetSubtype="0" fill="hold" nodeType="clickEffect">
                                  <p:stCondLst>
                                    <p:cond delay="0"/>
                                  </p:stCondLst>
                                  <p:childTnLst>
                                    <p:set>
                                      <p:cBhvr>
                                        <p:cTn id="101" dur="1" fill="hold">
                                          <p:stCondLst>
                                            <p:cond delay="0"/>
                                          </p:stCondLst>
                                        </p:cTn>
                                        <p:tgtEl>
                                          <p:spTgt spid="8">
                                            <p:txEl>
                                              <p:pRg st="4" end="4"/>
                                            </p:txEl>
                                          </p:spTgt>
                                        </p:tgtEl>
                                        <p:attrNameLst>
                                          <p:attrName>style.visibility</p:attrName>
                                        </p:attrNameLst>
                                      </p:cBhvr>
                                      <p:to>
                                        <p:strVal val="visible"/>
                                      </p:to>
                                    </p:set>
                                    <p:anim calcmode="lin" valueType="num">
                                      <p:cBhvr>
                                        <p:cTn id="102" dur="1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103" dur="1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104" dur="1000"/>
                                        <p:tgtEl>
                                          <p:spTgt spid="8">
                                            <p:txEl>
                                              <p:pRg st="4" end="4"/>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5" presetClass="entr" presetSubtype="0" fill="hold" nodeType="clickEffect">
                                  <p:stCondLst>
                                    <p:cond delay="0"/>
                                  </p:stCondLst>
                                  <p:childTnLst>
                                    <p:set>
                                      <p:cBhvr>
                                        <p:cTn id="108" dur="1" fill="hold">
                                          <p:stCondLst>
                                            <p:cond delay="0"/>
                                          </p:stCondLst>
                                        </p:cTn>
                                        <p:tgtEl>
                                          <p:spTgt spid="8">
                                            <p:txEl>
                                              <p:pRg st="5" end="5"/>
                                            </p:txEl>
                                          </p:spTgt>
                                        </p:tgtEl>
                                        <p:attrNameLst>
                                          <p:attrName>style.visibility</p:attrName>
                                        </p:attrNameLst>
                                      </p:cBhvr>
                                      <p:to>
                                        <p:strVal val="visible"/>
                                      </p:to>
                                    </p:set>
                                    <p:anim calcmode="lin" valueType="num">
                                      <p:cBhvr>
                                        <p:cTn id="109" dur="1000" fill="hold"/>
                                        <p:tgtEl>
                                          <p:spTgt spid="8">
                                            <p:txEl>
                                              <p:pRg st="5" end="5"/>
                                            </p:txEl>
                                          </p:spTgt>
                                        </p:tgtEl>
                                        <p:attrNameLst>
                                          <p:attrName>ppt_w</p:attrName>
                                        </p:attrNameLst>
                                      </p:cBhvr>
                                      <p:tavLst>
                                        <p:tav tm="0">
                                          <p:val>
                                            <p:strVal val="#ppt_w*0.70"/>
                                          </p:val>
                                        </p:tav>
                                        <p:tav tm="100000">
                                          <p:val>
                                            <p:strVal val="#ppt_w"/>
                                          </p:val>
                                        </p:tav>
                                      </p:tavLst>
                                    </p:anim>
                                    <p:anim calcmode="lin" valueType="num">
                                      <p:cBhvr>
                                        <p:cTn id="110" dur="1000" fill="hold"/>
                                        <p:tgtEl>
                                          <p:spTgt spid="8">
                                            <p:txEl>
                                              <p:pRg st="5" end="5"/>
                                            </p:txEl>
                                          </p:spTgt>
                                        </p:tgtEl>
                                        <p:attrNameLst>
                                          <p:attrName>ppt_h</p:attrName>
                                        </p:attrNameLst>
                                      </p:cBhvr>
                                      <p:tavLst>
                                        <p:tav tm="0">
                                          <p:val>
                                            <p:strVal val="#ppt_h"/>
                                          </p:val>
                                        </p:tav>
                                        <p:tav tm="100000">
                                          <p:val>
                                            <p:strVal val="#ppt_h"/>
                                          </p:val>
                                        </p:tav>
                                      </p:tavLst>
                                    </p:anim>
                                    <p:animEffect transition="in" filter="fade">
                                      <p:cBhvr>
                                        <p:cTn id="111" dur="1000"/>
                                        <p:tgtEl>
                                          <p:spTgt spid="8">
                                            <p:txEl>
                                              <p:pRg st="5" end="5"/>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5" presetClass="entr" presetSubtype="0" fill="hold" nodeType="clickEffect">
                                  <p:stCondLst>
                                    <p:cond delay="0"/>
                                  </p:stCondLst>
                                  <p:childTnLst>
                                    <p:set>
                                      <p:cBhvr>
                                        <p:cTn id="115" dur="1" fill="hold">
                                          <p:stCondLst>
                                            <p:cond delay="0"/>
                                          </p:stCondLst>
                                        </p:cTn>
                                        <p:tgtEl>
                                          <p:spTgt spid="8">
                                            <p:txEl>
                                              <p:pRg st="6" end="6"/>
                                            </p:txEl>
                                          </p:spTgt>
                                        </p:tgtEl>
                                        <p:attrNameLst>
                                          <p:attrName>style.visibility</p:attrName>
                                        </p:attrNameLst>
                                      </p:cBhvr>
                                      <p:to>
                                        <p:strVal val="visible"/>
                                      </p:to>
                                    </p:set>
                                    <p:anim calcmode="lin" valueType="num">
                                      <p:cBhvr>
                                        <p:cTn id="116" dur="1000" fill="hold"/>
                                        <p:tgtEl>
                                          <p:spTgt spid="8">
                                            <p:txEl>
                                              <p:pRg st="6" end="6"/>
                                            </p:txEl>
                                          </p:spTgt>
                                        </p:tgtEl>
                                        <p:attrNameLst>
                                          <p:attrName>ppt_w</p:attrName>
                                        </p:attrNameLst>
                                      </p:cBhvr>
                                      <p:tavLst>
                                        <p:tav tm="0">
                                          <p:val>
                                            <p:strVal val="#ppt_w*0.70"/>
                                          </p:val>
                                        </p:tav>
                                        <p:tav tm="100000">
                                          <p:val>
                                            <p:strVal val="#ppt_w"/>
                                          </p:val>
                                        </p:tav>
                                      </p:tavLst>
                                    </p:anim>
                                    <p:anim calcmode="lin" valueType="num">
                                      <p:cBhvr>
                                        <p:cTn id="117" dur="1000" fill="hold"/>
                                        <p:tgtEl>
                                          <p:spTgt spid="8">
                                            <p:txEl>
                                              <p:pRg st="6" end="6"/>
                                            </p:txEl>
                                          </p:spTgt>
                                        </p:tgtEl>
                                        <p:attrNameLst>
                                          <p:attrName>ppt_h</p:attrName>
                                        </p:attrNameLst>
                                      </p:cBhvr>
                                      <p:tavLst>
                                        <p:tav tm="0">
                                          <p:val>
                                            <p:strVal val="#ppt_h"/>
                                          </p:val>
                                        </p:tav>
                                        <p:tav tm="100000">
                                          <p:val>
                                            <p:strVal val="#ppt_h"/>
                                          </p:val>
                                        </p:tav>
                                      </p:tavLst>
                                    </p:anim>
                                    <p:animEffect transition="in" filter="fade">
                                      <p:cBhvr>
                                        <p:cTn id="118" dur="1000"/>
                                        <p:tgtEl>
                                          <p:spTgt spid="8">
                                            <p:txEl>
                                              <p:pRg st="6" end="6"/>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55" presetClass="entr" presetSubtype="0" fill="hold" nodeType="clickEffect">
                                  <p:stCondLst>
                                    <p:cond delay="0"/>
                                  </p:stCondLst>
                                  <p:childTnLst>
                                    <p:set>
                                      <p:cBhvr>
                                        <p:cTn id="122" dur="1" fill="hold">
                                          <p:stCondLst>
                                            <p:cond delay="0"/>
                                          </p:stCondLst>
                                        </p:cTn>
                                        <p:tgtEl>
                                          <p:spTgt spid="8">
                                            <p:txEl>
                                              <p:pRg st="7" end="7"/>
                                            </p:txEl>
                                          </p:spTgt>
                                        </p:tgtEl>
                                        <p:attrNameLst>
                                          <p:attrName>style.visibility</p:attrName>
                                        </p:attrNameLst>
                                      </p:cBhvr>
                                      <p:to>
                                        <p:strVal val="visible"/>
                                      </p:to>
                                    </p:set>
                                    <p:anim calcmode="lin" valueType="num">
                                      <p:cBhvr>
                                        <p:cTn id="123" dur="1000" fill="hold"/>
                                        <p:tgtEl>
                                          <p:spTgt spid="8">
                                            <p:txEl>
                                              <p:pRg st="7" end="7"/>
                                            </p:txEl>
                                          </p:spTgt>
                                        </p:tgtEl>
                                        <p:attrNameLst>
                                          <p:attrName>ppt_w</p:attrName>
                                        </p:attrNameLst>
                                      </p:cBhvr>
                                      <p:tavLst>
                                        <p:tav tm="0">
                                          <p:val>
                                            <p:strVal val="#ppt_w*0.70"/>
                                          </p:val>
                                        </p:tav>
                                        <p:tav tm="100000">
                                          <p:val>
                                            <p:strVal val="#ppt_w"/>
                                          </p:val>
                                        </p:tav>
                                      </p:tavLst>
                                    </p:anim>
                                    <p:anim calcmode="lin" valueType="num">
                                      <p:cBhvr>
                                        <p:cTn id="124" dur="1000" fill="hold"/>
                                        <p:tgtEl>
                                          <p:spTgt spid="8">
                                            <p:txEl>
                                              <p:pRg st="7" end="7"/>
                                            </p:txEl>
                                          </p:spTgt>
                                        </p:tgtEl>
                                        <p:attrNameLst>
                                          <p:attrName>ppt_h</p:attrName>
                                        </p:attrNameLst>
                                      </p:cBhvr>
                                      <p:tavLst>
                                        <p:tav tm="0">
                                          <p:val>
                                            <p:strVal val="#ppt_h"/>
                                          </p:val>
                                        </p:tav>
                                        <p:tav tm="100000">
                                          <p:val>
                                            <p:strVal val="#ppt_h"/>
                                          </p:val>
                                        </p:tav>
                                      </p:tavLst>
                                    </p:anim>
                                    <p:animEffect transition="in" filter="fade">
                                      <p:cBhvr>
                                        <p:cTn id="125" dur="1000"/>
                                        <p:tgtEl>
                                          <p:spTgt spid="8">
                                            <p:txEl>
                                              <p:pRg st="7" end="7"/>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55" presetClass="entr" presetSubtype="0" fill="hold" nodeType="clickEffect">
                                  <p:stCondLst>
                                    <p:cond delay="0"/>
                                  </p:stCondLst>
                                  <p:childTnLst>
                                    <p:set>
                                      <p:cBhvr>
                                        <p:cTn id="129" dur="1" fill="hold">
                                          <p:stCondLst>
                                            <p:cond delay="0"/>
                                          </p:stCondLst>
                                        </p:cTn>
                                        <p:tgtEl>
                                          <p:spTgt spid="8">
                                            <p:txEl>
                                              <p:pRg st="8" end="8"/>
                                            </p:txEl>
                                          </p:spTgt>
                                        </p:tgtEl>
                                        <p:attrNameLst>
                                          <p:attrName>style.visibility</p:attrName>
                                        </p:attrNameLst>
                                      </p:cBhvr>
                                      <p:to>
                                        <p:strVal val="visible"/>
                                      </p:to>
                                    </p:set>
                                    <p:anim calcmode="lin" valueType="num">
                                      <p:cBhvr>
                                        <p:cTn id="130" dur="1000" fill="hold"/>
                                        <p:tgtEl>
                                          <p:spTgt spid="8">
                                            <p:txEl>
                                              <p:pRg st="8" end="8"/>
                                            </p:txEl>
                                          </p:spTgt>
                                        </p:tgtEl>
                                        <p:attrNameLst>
                                          <p:attrName>ppt_w</p:attrName>
                                        </p:attrNameLst>
                                      </p:cBhvr>
                                      <p:tavLst>
                                        <p:tav tm="0">
                                          <p:val>
                                            <p:strVal val="#ppt_w*0.70"/>
                                          </p:val>
                                        </p:tav>
                                        <p:tav tm="100000">
                                          <p:val>
                                            <p:strVal val="#ppt_w"/>
                                          </p:val>
                                        </p:tav>
                                      </p:tavLst>
                                    </p:anim>
                                    <p:anim calcmode="lin" valueType="num">
                                      <p:cBhvr>
                                        <p:cTn id="131" dur="1000" fill="hold"/>
                                        <p:tgtEl>
                                          <p:spTgt spid="8">
                                            <p:txEl>
                                              <p:pRg st="8" end="8"/>
                                            </p:txEl>
                                          </p:spTgt>
                                        </p:tgtEl>
                                        <p:attrNameLst>
                                          <p:attrName>ppt_h</p:attrName>
                                        </p:attrNameLst>
                                      </p:cBhvr>
                                      <p:tavLst>
                                        <p:tav tm="0">
                                          <p:val>
                                            <p:strVal val="#ppt_h"/>
                                          </p:val>
                                        </p:tav>
                                        <p:tav tm="100000">
                                          <p:val>
                                            <p:strVal val="#ppt_h"/>
                                          </p:val>
                                        </p:tav>
                                      </p:tavLst>
                                    </p:anim>
                                    <p:animEffect transition="in" filter="fade">
                                      <p:cBhvr>
                                        <p:cTn id="132"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P spid="6"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normAutofit/>
          </a:bodyPr>
          <a:lstStyle/>
          <a:p>
            <a:pPr algn="ctr"/>
            <a:r>
              <a:rPr lang="en-US" dirty="0"/>
              <a:t>The Climate COST of Plastic</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a:normAutofit/>
          </a:bodyPr>
          <a:lstStyle/>
          <a:p>
            <a:pPr lvl="1"/>
            <a:r>
              <a:rPr lang="en-US" sz="2800" b="1" dirty="0"/>
              <a:t>Plastic has broad impact – Health, Pollution, Mortality, Destruction</a:t>
            </a:r>
          </a:p>
          <a:p>
            <a:pPr lvl="1"/>
            <a:r>
              <a:rPr lang="en-US" sz="2800" b="1" dirty="0"/>
              <a:t>and the CLIMATE!</a:t>
            </a:r>
          </a:p>
          <a:p>
            <a:pPr lvl="2"/>
            <a:r>
              <a:rPr lang="en-US" sz="2600" b="1" dirty="0"/>
              <a:t>Production of plastic feedstock</a:t>
            </a:r>
          </a:p>
          <a:p>
            <a:pPr lvl="2"/>
            <a:r>
              <a:rPr lang="en-US" sz="2600" b="1" dirty="0"/>
              <a:t>Manufacturing plastic products</a:t>
            </a:r>
          </a:p>
          <a:p>
            <a:pPr lvl="2"/>
            <a:r>
              <a:rPr lang="en-US" sz="2600" b="1" dirty="0"/>
              <a:t>Plastic disposal</a:t>
            </a:r>
            <a:endParaRPr lang="en-US" sz="2200" b="1" dirty="0"/>
          </a:p>
          <a:p>
            <a:pPr lvl="2"/>
            <a:endParaRPr lang="en-US" sz="2200" b="1" dirty="0"/>
          </a:p>
          <a:p>
            <a:pPr lvl="2"/>
            <a:endParaRPr lang="en-US" sz="2200" b="1" dirty="0"/>
          </a:p>
          <a:p>
            <a:pPr lvl="1"/>
            <a:endParaRPr lang="en-US" sz="2400" b="1" dirty="0"/>
          </a:p>
          <a:p>
            <a:pPr lvl="1"/>
            <a:endParaRPr lang="en-US" sz="2400" b="1" dirty="0"/>
          </a:p>
          <a:p>
            <a:endParaRPr lang="en-US" sz="2200" b="1" dirty="0"/>
          </a:p>
        </p:txBody>
      </p:sp>
    </p:spTree>
    <p:extLst>
      <p:ext uri="{BB962C8B-B14F-4D97-AF65-F5344CB8AC3E}">
        <p14:creationId xmlns:p14="http://schemas.microsoft.com/office/powerpoint/2010/main" val="3750242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normAutofit/>
          </a:bodyPr>
          <a:lstStyle/>
          <a:p>
            <a:pPr algn="ctr"/>
            <a:r>
              <a:rPr lang="en-US" dirty="0"/>
              <a:t>The Climate COST of Plastic</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a:normAutofit/>
          </a:bodyPr>
          <a:lstStyle/>
          <a:p>
            <a:pPr lvl="1"/>
            <a:r>
              <a:rPr lang="en-US" sz="2800" b="1" dirty="0"/>
              <a:t>Plastic feedstock – extracting/transporting the raw material</a:t>
            </a:r>
          </a:p>
          <a:p>
            <a:pPr lvl="2"/>
            <a:r>
              <a:rPr lang="en-US" sz="2400" b="1" dirty="0"/>
              <a:t>Natural gas is the source of 90% of plastic’s raw material</a:t>
            </a:r>
          </a:p>
          <a:p>
            <a:pPr lvl="2"/>
            <a:r>
              <a:rPr lang="en-US" sz="2400" b="1" dirty="0"/>
              <a:t>Natural gas is 70 – 90% METHANE!</a:t>
            </a:r>
          </a:p>
          <a:p>
            <a:pPr lvl="2"/>
            <a:r>
              <a:rPr lang="en-US" sz="2400" b="1" dirty="0"/>
              <a:t>As a GHG Methane is 30x to 80x more potent than CO</a:t>
            </a:r>
            <a:r>
              <a:rPr lang="en-US" sz="2400" b="1" baseline="-25000" dirty="0"/>
              <a:t>2</a:t>
            </a:r>
            <a:endParaRPr lang="en-US" sz="2400" b="1" dirty="0"/>
          </a:p>
          <a:p>
            <a:pPr lvl="3"/>
            <a:r>
              <a:rPr lang="en-US" sz="2200" b="1" dirty="0"/>
              <a:t>Good News – methane’s half life is about 10 years. Whew, we dodged a bullet!</a:t>
            </a:r>
          </a:p>
          <a:p>
            <a:pPr lvl="3"/>
            <a:r>
              <a:rPr lang="en-US" sz="2200" b="1" dirty="0"/>
              <a:t>Oh no! It breaks down into CO</a:t>
            </a:r>
            <a:r>
              <a:rPr lang="en-US" sz="2200" b="1" baseline="-25000" dirty="0"/>
              <a:t>2</a:t>
            </a:r>
            <a:r>
              <a:rPr lang="en-US" sz="2200" b="1" dirty="0"/>
              <a:t> and H</a:t>
            </a:r>
            <a:r>
              <a:rPr lang="en-US" sz="2200" b="1" baseline="-25000" dirty="0"/>
              <a:t>2</a:t>
            </a:r>
            <a:r>
              <a:rPr lang="en-US" sz="2200" b="1" dirty="0"/>
              <a:t>O – both GHGs</a:t>
            </a:r>
          </a:p>
          <a:p>
            <a:pPr lvl="3"/>
            <a:r>
              <a:rPr lang="en-US" sz="2200" b="1" dirty="0"/>
              <a:t>Natural gas to fuel 10,000 homes ($2 billion) leaks every year</a:t>
            </a:r>
          </a:p>
          <a:p>
            <a:pPr lvl="2"/>
            <a:r>
              <a:rPr lang="en-US" sz="2400" b="1" dirty="0"/>
              <a:t>In addition there is the energy to extract and transport</a:t>
            </a:r>
            <a:endParaRPr lang="en-US" sz="2200" b="1" dirty="0"/>
          </a:p>
          <a:p>
            <a:pPr lvl="2"/>
            <a:endParaRPr lang="en-US" sz="2200" b="1" dirty="0"/>
          </a:p>
          <a:p>
            <a:pPr lvl="2"/>
            <a:endParaRPr lang="en-US" sz="2200" b="1" dirty="0"/>
          </a:p>
          <a:p>
            <a:pPr lvl="2"/>
            <a:endParaRPr lang="en-US" sz="2200" b="1" dirty="0"/>
          </a:p>
          <a:p>
            <a:pPr lvl="1"/>
            <a:endParaRPr lang="en-US" sz="2400" b="1" dirty="0"/>
          </a:p>
          <a:p>
            <a:pPr lvl="1"/>
            <a:endParaRPr lang="en-US" sz="2400" b="1" dirty="0"/>
          </a:p>
          <a:p>
            <a:endParaRPr lang="en-US" sz="2200" b="1" dirty="0"/>
          </a:p>
        </p:txBody>
      </p:sp>
    </p:spTree>
    <p:extLst>
      <p:ext uri="{BB962C8B-B14F-4D97-AF65-F5344CB8AC3E}">
        <p14:creationId xmlns:p14="http://schemas.microsoft.com/office/powerpoint/2010/main" val="2428861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normAutofit/>
          </a:bodyPr>
          <a:lstStyle/>
          <a:p>
            <a:pPr algn="ctr"/>
            <a:r>
              <a:rPr lang="en-US" dirty="0"/>
              <a:t>The Climate COST of Plastic</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a:normAutofit/>
          </a:bodyPr>
          <a:lstStyle/>
          <a:p>
            <a:pPr lvl="1"/>
            <a:r>
              <a:rPr lang="en-US" sz="2800" b="1" dirty="0"/>
              <a:t>Producing the building blocks of plastic</a:t>
            </a:r>
          </a:p>
          <a:p>
            <a:pPr lvl="2"/>
            <a:r>
              <a:rPr lang="en-US" sz="2400" b="1" dirty="0"/>
              <a:t>“Cracking” natural gas</a:t>
            </a:r>
          </a:p>
          <a:p>
            <a:pPr lvl="2"/>
            <a:r>
              <a:rPr lang="en-US" sz="2400" b="1" dirty="0"/>
              <a:t>Emissions from producing ethylene are about 0.8% of global CO</a:t>
            </a:r>
            <a:r>
              <a:rPr lang="en-US" sz="2400" b="1" baseline="-25000" dirty="0"/>
              <a:t>2</a:t>
            </a:r>
            <a:endParaRPr lang="en-US" sz="2400" b="1" dirty="0"/>
          </a:p>
          <a:p>
            <a:pPr lvl="1"/>
            <a:r>
              <a:rPr lang="en-US" sz="2800" b="1" dirty="0"/>
              <a:t>Polyethylene makes up about 34% of the plastics market</a:t>
            </a:r>
          </a:p>
          <a:p>
            <a:pPr lvl="2"/>
            <a:r>
              <a:rPr lang="en-US" sz="2400" b="1" dirty="0"/>
              <a:t>&gt;2.2% - Total global CO</a:t>
            </a:r>
            <a:r>
              <a:rPr lang="en-US" sz="2400" b="1" baseline="-25000" dirty="0"/>
              <a:t>2 </a:t>
            </a:r>
            <a:r>
              <a:rPr lang="en-US" sz="2400" b="1" dirty="0"/>
              <a:t>emissions from plastic feedstock production</a:t>
            </a:r>
          </a:p>
          <a:p>
            <a:pPr lvl="2"/>
            <a:r>
              <a:rPr lang="en-US" sz="2400" b="1" dirty="0"/>
              <a:t>Most common consumer plastic</a:t>
            </a:r>
          </a:p>
          <a:p>
            <a:pPr lvl="3"/>
            <a:r>
              <a:rPr lang="en-US" sz="2200" b="1" dirty="0"/>
              <a:t>Hard plastic food containers including bottles</a:t>
            </a:r>
          </a:p>
          <a:p>
            <a:pPr lvl="3"/>
            <a:r>
              <a:rPr lang="en-US" sz="2200" b="1" dirty="0"/>
              <a:t>Plastic shopping bags</a:t>
            </a:r>
          </a:p>
          <a:p>
            <a:pPr lvl="3"/>
            <a:r>
              <a:rPr lang="en-US" sz="2200" b="1" dirty="0"/>
              <a:t>Package film and “Saran Wrap” – formerly PVC</a:t>
            </a:r>
          </a:p>
          <a:p>
            <a:pPr lvl="2"/>
            <a:r>
              <a:rPr lang="en-US" sz="2400" b="1" dirty="0"/>
              <a:t>Very versatile – medical tubing, buckets, bins, bullet proof vests</a:t>
            </a:r>
          </a:p>
          <a:p>
            <a:pPr lvl="1"/>
            <a:endParaRPr lang="en-US" sz="2400" b="1" dirty="0"/>
          </a:p>
          <a:p>
            <a:pPr lvl="2"/>
            <a:endParaRPr lang="en-US" sz="2200" b="1" dirty="0"/>
          </a:p>
          <a:p>
            <a:pPr lvl="2"/>
            <a:endParaRPr lang="en-US" sz="2200" b="1" dirty="0"/>
          </a:p>
          <a:p>
            <a:pPr lvl="1"/>
            <a:endParaRPr lang="en-US" sz="2400" b="1" dirty="0"/>
          </a:p>
          <a:p>
            <a:endParaRPr lang="en-US" sz="2200" b="1" dirty="0"/>
          </a:p>
        </p:txBody>
      </p:sp>
      <p:pic>
        <p:nvPicPr>
          <p:cNvPr id="5" name="Picture 4">
            <a:extLst>
              <a:ext uri="{FF2B5EF4-FFF2-40B4-BE49-F238E27FC236}">
                <a16:creationId xmlns:a16="http://schemas.microsoft.com/office/drawing/2014/main" id="{E946CA7D-5BAA-A94E-B252-810D31ED330C}"/>
              </a:ext>
            </a:extLst>
          </p:cNvPr>
          <p:cNvPicPr>
            <a:picLocks noChangeAspect="1"/>
          </p:cNvPicPr>
          <p:nvPr/>
        </p:nvPicPr>
        <p:blipFill>
          <a:blip r:embed="rId3"/>
          <a:stretch>
            <a:fillRect/>
          </a:stretch>
        </p:blipFill>
        <p:spPr>
          <a:xfrm>
            <a:off x="7616875" y="4320968"/>
            <a:ext cx="1242310" cy="1242310"/>
          </a:xfrm>
          <a:prstGeom prst="rect">
            <a:avLst/>
          </a:prstGeom>
        </p:spPr>
      </p:pic>
      <p:pic>
        <p:nvPicPr>
          <p:cNvPr id="7" name="Picture 6">
            <a:extLst>
              <a:ext uri="{FF2B5EF4-FFF2-40B4-BE49-F238E27FC236}">
                <a16:creationId xmlns:a16="http://schemas.microsoft.com/office/drawing/2014/main" id="{5632E704-8C6A-E340-98C2-F0E8F0CA0F05}"/>
              </a:ext>
            </a:extLst>
          </p:cNvPr>
          <p:cNvPicPr>
            <a:picLocks noChangeAspect="1"/>
          </p:cNvPicPr>
          <p:nvPr/>
        </p:nvPicPr>
        <p:blipFill>
          <a:blip r:embed="rId4"/>
          <a:stretch>
            <a:fillRect/>
          </a:stretch>
        </p:blipFill>
        <p:spPr>
          <a:xfrm>
            <a:off x="8743010" y="4367812"/>
            <a:ext cx="1195466" cy="1195466"/>
          </a:xfrm>
          <a:prstGeom prst="rect">
            <a:avLst/>
          </a:prstGeom>
        </p:spPr>
      </p:pic>
      <p:pic>
        <p:nvPicPr>
          <p:cNvPr id="9" name="Picture 8">
            <a:extLst>
              <a:ext uri="{FF2B5EF4-FFF2-40B4-BE49-F238E27FC236}">
                <a16:creationId xmlns:a16="http://schemas.microsoft.com/office/drawing/2014/main" id="{5D042187-F756-F84E-B541-78E0F99363ED}"/>
              </a:ext>
            </a:extLst>
          </p:cNvPr>
          <p:cNvPicPr>
            <a:picLocks noChangeAspect="1"/>
          </p:cNvPicPr>
          <p:nvPr/>
        </p:nvPicPr>
        <p:blipFill>
          <a:blip r:embed="rId5"/>
          <a:stretch>
            <a:fillRect/>
          </a:stretch>
        </p:blipFill>
        <p:spPr>
          <a:xfrm>
            <a:off x="9866932" y="4212233"/>
            <a:ext cx="1197680" cy="1437216"/>
          </a:xfrm>
          <a:prstGeom prst="rect">
            <a:avLst/>
          </a:prstGeom>
        </p:spPr>
      </p:pic>
      <p:pic>
        <p:nvPicPr>
          <p:cNvPr id="8" name="Picture 7">
            <a:extLst>
              <a:ext uri="{FF2B5EF4-FFF2-40B4-BE49-F238E27FC236}">
                <a16:creationId xmlns:a16="http://schemas.microsoft.com/office/drawing/2014/main" id="{0A132C55-9855-7C4A-903B-55DCA5B327F1}"/>
              </a:ext>
            </a:extLst>
          </p:cNvPr>
          <p:cNvPicPr>
            <a:picLocks noChangeAspect="1"/>
          </p:cNvPicPr>
          <p:nvPr/>
        </p:nvPicPr>
        <p:blipFill>
          <a:blip r:embed="rId6"/>
          <a:stretch>
            <a:fillRect/>
          </a:stretch>
        </p:blipFill>
        <p:spPr>
          <a:xfrm>
            <a:off x="2927243" y="2860624"/>
            <a:ext cx="6413500" cy="3810000"/>
          </a:xfrm>
          <a:prstGeom prst="rect">
            <a:avLst/>
          </a:prstGeom>
        </p:spPr>
      </p:pic>
    </p:spTree>
    <p:extLst>
      <p:ext uri="{BB962C8B-B14F-4D97-AF65-F5344CB8AC3E}">
        <p14:creationId xmlns:p14="http://schemas.microsoft.com/office/powerpoint/2010/main" val="45499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500"/>
                            </p:stCondLst>
                            <p:childTnLst>
                              <p:par>
                                <p:cTn id="11" presetID="55" presetClass="entr" presetSubtype="0" fill="hold" grpId="0" nodeType="afterEffect">
                                  <p:stCondLst>
                                    <p:cond delay="2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50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par>
                                <p:cTn id="27" presetID="22" presetClass="exit" presetSubtype="4" fill="hold" nodeType="withEffect">
                                  <p:stCondLst>
                                    <p:cond delay="0"/>
                                  </p:stCondLst>
                                  <p:childTnLst>
                                    <p:animEffect transition="out" filter="wipe(down)">
                                      <p:cBhvr>
                                        <p:cTn id="28" dur="1000"/>
                                        <p:tgtEl>
                                          <p:spTgt spid="8"/>
                                        </p:tgtEl>
                                      </p:cBhvr>
                                    </p:animEffect>
                                    <p:set>
                                      <p:cBhvr>
                                        <p:cTn id="29" dur="1" fill="hold">
                                          <p:stCondLst>
                                            <p:cond delay="9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6" end="6"/>
                                            </p:txEl>
                                          </p:spTgt>
                                        </p:tgtEl>
                                      </p:cBhvr>
                                    </p:animEffect>
                                  </p:childTnLst>
                                </p:cTn>
                              </p:par>
                              <p:par>
                                <p:cTn id="58" presetID="22" presetClass="entr" presetSubtype="4"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par>
                                <p:cTn id="61" presetID="22" presetClass="entr" presetSubtype="4"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69"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70" dur="1000"/>
                                        <p:tgtEl>
                                          <p:spTgt spid="3">
                                            <p:txEl>
                                              <p:pRg st="7" end="7"/>
                                            </p:txEl>
                                          </p:spTgt>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p:cTn id="7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7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75" dur="1000"/>
                                        <p:tgtEl>
                                          <p:spTgt spid="3">
                                            <p:txEl>
                                              <p:pRg st="8" end="8"/>
                                            </p:txEl>
                                          </p:spTgt>
                                        </p:tgtEl>
                                      </p:cBhvr>
                                    </p:animEffect>
                                  </p:childTnLst>
                                </p:cTn>
                              </p:par>
                              <p:par>
                                <p:cTn id="76" presetID="22" presetClass="entr" presetSubtype="4"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down)">
                                      <p:cBhvr>
                                        <p:cTn id="78" dur="5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 calcmode="lin" valueType="num">
                                      <p:cBhvr>
                                        <p:cTn id="83"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84"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8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normAutofit/>
          </a:bodyPr>
          <a:lstStyle/>
          <a:p>
            <a:pPr algn="ctr"/>
            <a:r>
              <a:rPr lang="en-US" dirty="0"/>
              <a:t>The Climate COST of Plastic</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a:normAutofit/>
          </a:bodyPr>
          <a:lstStyle/>
          <a:p>
            <a:r>
              <a:rPr lang="en-US" sz="2800" b="1" dirty="0"/>
              <a:t>Disposal of plastic</a:t>
            </a:r>
          </a:p>
          <a:p>
            <a:pPr lvl="1"/>
            <a:r>
              <a:rPr lang="en-US" sz="2400" b="1" dirty="0"/>
              <a:t>~92% of plastic was NOT recycled in 2018 – some polyethylene is recycled</a:t>
            </a:r>
          </a:p>
          <a:p>
            <a:pPr lvl="1"/>
            <a:r>
              <a:rPr lang="en-US" sz="2400" b="1" dirty="0"/>
              <a:t>Air</a:t>
            </a:r>
          </a:p>
          <a:p>
            <a:pPr lvl="2"/>
            <a:r>
              <a:rPr lang="en-US" sz="2200" b="1" dirty="0"/>
              <a:t>Incineration is not viable</a:t>
            </a:r>
          </a:p>
          <a:p>
            <a:pPr lvl="3"/>
            <a:r>
              <a:rPr lang="en-US" sz="2000" b="1" dirty="0"/>
              <a:t>Recycling saves more energy</a:t>
            </a:r>
          </a:p>
          <a:p>
            <a:pPr lvl="3"/>
            <a:r>
              <a:rPr lang="en-US" sz="2000" b="1" dirty="0"/>
              <a:t>GHG &amp; Toxic pollutants</a:t>
            </a:r>
          </a:p>
          <a:p>
            <a:pPr lvl="1"/>
            <a:r>
              <a:rPr lang="en-US" sz="2400" b="1" dirty="0"/>
              <a:t>Ocean</a:t>
            </a:r>
          </a:p>
          <a:p>
            <a:pPr lvl="2"/>
            <a:r>
              <a:rPr lang="en-US" sz="2200" b="1" dirty="0"/>
              <a:t>Plastic interferes with lifecycles of phytoplankton and zooplankton </a:t>
            </a:r>
          </a:p>
          <a:p>
            <a:pPr lvl="1"/>
            <a:r>
              <a:rPr lang="en-US" sz="2400" b="1" dirty="0"/>
              <a:t>Land</a:t>
            </a:r>
          </a:p>
          <a:p>
            <a:pPr lvl="2"/>
            <a:r>
              <a:rPr lang="en-US" sz="2200" b="1" dirty="0"/>
              <a:t>Plastic polluted beaches are up to 2.5</a:t>
            </a:r>
            <a:r>
              <a:rPr lang="en-US" b="1" dirty="0"/>
              <a:t>°</a:t>
            </a:r>
            <a:r>
              <a:rPr lang="en-US" sz="2200" b="1" dirty="0"/>
              <a:t> C warmer</a:t>
            </a:r>
            <a:r>
              <a:rPr lang="en-US" b="1" dirty="0"/>
              <a:t> - </a:t>
            </a:r>
            <a:r>
              <a:rPr lang="en-US" i="1" dirty="0"/>
              <a:t>Journal of Hazardous Materials, May 2021</a:t>
            </a:r>
            <a:endParaRPr lang="en-US" sz="2200" b="1" dirty="0"/>
          </a:p>
          <a:p>
            <a:pPr lvl="2"/>
            <a:endParaRPr lang="en-US" sz="2200" b="1" dirty="0"/>
          </a:p>
          <a:p>
            <a:pPr lvl="1"/>
            <a:endParaRPr lang="en-US" sz="2400" b="1" dirty="0"/>
          </a:p>
          <a:p>
            <a:pPr lvl="1"/>
            <a:endParaRPr lang="en-US" sz="2400" b="1" dirty="0"/>
          </a:p>
          <a:p>
            <a:endParaRPr lang="en-US" sz="2200" b="1" dirty="0"/>
          </a:p>
        </p:txBody>
      </p:sp>
      <p:pic>
        <p:nvPicPr>
          <p:cNvPr id="5" name="Picture 4">
            <a:extLst>
              <a:ext uri="{FF2B5EF4-FFF2-40B4-BE49-F238E27FC236}">
                <a16:creationId xmlns:a16="http://schemas.microsoft.com/office/drawing/2014/main" id="{91A86139-2ECE-6144-A70C-EB8DFDD5F8BC}"/>
              </a:ext>
            </a:extLst>
          </p:cNvPr>
          <p:cNvPicPr>
            <a:picLocks noChangeAspect="1"/>
          </p:cNvPicPr>
          <p:nvPr/>
        </p:nvPicPr>
        <p:blipFill>
          <a:blip r:embed="rId3"/>
          <a:stretch>
            <a:fillRect/>
          </a:stretch>
        </p:blipFill>
        <p:spPr>
          <a:xfrm>
            <a:off x="5831609" y="2643908"/>
            <a:ext cx="3644900" cy="3904161"/>
          </a:xfrm>
          <a:prstGeom prst="rect">
            <a:avLst/>
          </a:prstGeom>
        </p:spPr>
      </p:pic>
      <p:pic>
        <p:nvPicPr>
          <p:cNvPr id="7" name="Picture 6">
            <a:extLst>
              <a:ext uri="{FF2B5EF4-FFF2-40B4-BE49-F238E27FC236}">
                <a16:creationId xmlns:a16="http://schemas.microsoft.com/office/drawing/2014/main" id="{6BE50D69-62E8-4549-A026-59107E15CED3}"/>
              </a:ext>
            </a:extLst>
          </p:cNvPr>
          <p:cNvPicPr>
            <a:picLocks noChangeAspect="1"/>
          </p:cNvPicPr>
          <p:nvPr/>
        </p:nvPicPr>
        <p:blipFill>
          <a:blip r:embed="rId4"/>
          <a:stretch>
            <a:fillRect/>
          </a:stretch>
        </p:blipFill>
        <p:spPr>
          <a:xfrm>
            <a:off x="5831609" y="1213168"/>
            <a:ext cx="5217352" cy="3913014"/>
          </a:xfrm>
          <a:prstGeom prst="rect">
            <a:avLst/>
          </a:prstGeom>
        </p:spPr>
      </p:pic>
      <p:pic>
        <p:nvPicPr>
          <p:cNvPr id="9" name="Picture 8">
            <a:extLst>
              <a:ext uri="{FF2B5EF4-FFF2-40B4-BE49-F238E27FC236}">
                <a16:creationId xmlns:a16="http://schemas.microsoft.com/office/drawing/2014/main" id="{43D48DAC-8434-2848-B6F8-686290A0CAE7}"/>
              </a:ext>
            </a:extLst>
          </p:cNvPr>
          <p:cNvPicPr>
            <a:picLocks noChangeAspect="1"/>
          </p:cNvPicPr>
          <p:nvPr/>
        </p:nvPicPr>
        <p:blipFill>
          <a:blip r:embed="rId5"/>
          <a:stretch>
            <a:fillRect/>
          </a:stretch>
        </p:blipFill>
        <p:spPr>
          <a:xfrm>
            <a:off x="4628984" y="1413164"/>
            <a:ext cx="6988393" cy="4158094"/>
          </a:xfrm>
          <a:prstGeom prst="rect">
            <a:avLst/>
          </a:prstGeom>
        </p:spPr>
      </p:pic>
    </p:spTree>
    <p:extLst>
      <p:ext uri="{BB962C8B-B14F-4D97-AF65-F5344CB8AC3E}">
        <p14:creationId xmlns:p14="http://schemas.microsoft.com/office/powerpoint/2010/main" val="9916898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500"/>
                            </p:stCondLst>
                            <p:childTnLst>
                              <p:par>
                                <p:cTn id="11" presetID="55"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3" end="3"/>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0.7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Effect transition="in" filter="fade">
                                      <p:cBhvr>
                                        <p:cTn id="34" dur="1000"/>
                                        <p:tgtEl>
                                          <p:spTgt spid="5"/>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4" end="4"/>
                                            </p:txEl>
                                          </p:spTgt>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par>
                                <p:cTn id="52" presetID="16" presetClass="exit" presetSubtype="21" fill="hold" nodeType="withEffect">
                                  <p:stCondLst>
                                    <p:cond delay="0"/>
                                  </p:stCondLst>
                                  <p:childTnLst>
                                    <p:animEffect transition="out" filter="barn(inVertical)">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par>
                                <p:cTn id="55" presetID="55" presetClass="entr" presetSubtype="0" fill="hold" grpId="0"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8"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9" dur="1000"/>
                                        <p:tgtEl>
                                          <p:spTgt spid="3">
                                            <p:txEl>
                                              <p:pRg st="7" end="7"/>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0.70"/>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 calcmode="lin" valueType="num">
                                      <p:cBhvr>
                                        <p:cTn id="69"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70"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71" dur="1000"/>
                                        <p:tgtEl>
                                          <p:spTgt spid="3">
                                            <p:txEl>
                                              <p:pRg st="8" end="8"/>
                                            </p:txEl>
                                          </p:spTgt>
                                        </p:tgtEl>
                                      </p:cBhvr>
                                    </p:animEffect>
                                  </p:childTnLst>
                                </p:cTn>
                              </p:par>
                              <p:par>
                                <p:cTn id="72" presetID="16" presetClass="exit" presetSubtype="21" fill="hold" nodeType="withEffect">
                                  <p:stCondLst>
                                    <p:cond delay="0"/>
                                  </p:stCondLst>
                                  <p:childTnLst>
                                    <p:animEffect transition="out" filter="barn(inVertical)">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55" presetClass="entr" presetSubtype="0" fill="hold" grpId="0" nodeType="with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8"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9" dur="1000"/>
                                        <p:tgtEl>
                                          <p:spTgt spid="3">
                                            <p:txEl>
                                              <p:pRg st="9" end="9"/>
                                            </p:txEl>
                                          </p:spTgt>
                                        </p:tgtEl>
                                      </p:cBhvr>
                                    </p:animEffect>
                                  </p:childTnLst>
                                </p:cTn>
                              </p:par>
                              <p:par>
                                <p:cTn id="80" presetID="55" presetClass="entr" presetSubtype="0" fill="hold" nodeType="with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1000" fill="hold"/>
                                        <p:tgtEl>
                                          <p:spTgt spid="9"/>
                                        </p:tgtEl>
                                        <p:attrNameLst>
                                          <p:attrName>ppt_w</p:attrName>
                                        </p:attrNameLst>
                                      </p:cBhvr>
                                      <p:tavLst>
                                        <p:tav tm="0">
                                          <p:val>
                                            <p:strVal val="#ppt_w*0.70"/>
                                          </p:val>
                                        </p:tav>
                                        <p:tav tm="100000">
                                          <p:val>
                                            <p:strVal val="#ppt_w"/>
                                          </p:val>
                                        </p:tav>
                                      </p:tavLst>
                                    </p:anim>
                                    <p:anim calcmode="lin" valueType="num">
                                      <p:cBhvr>
                                        <p:cTn id="83" dur="1000" fill="hold"/>
                                        <p:tgtEl>
                                          <p:spTgt spid="9"/>
                                        </p:tgtEl>
                                        <p:attrNameLst>
                                          <p:attrName>ppt_h</p:attrName>
                                        </p:attrNameLst>
                                      </p:cBhvr>
                                      <p:tavLst>
                                        <p:tav tm="0">
                                          <p:val>
                                            <p:strVal val="#ppt_h"/>
                                          </p:val>
                                        </p:tav>
                                        <p:tav tm="100000">
                                          <p:val>
                                            <p:strVal val="#ppt_h"/>
                                          </p:val>
                                        </p:tav>
                                      </p:tavLst>
                                    </p:anim>
                                    <p:animEffect transition="in" filter="fade">
                                      <p:cBhvr>
                                        <p:cTn id="84" dur="10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xit" presetSubtype="21" fill="hold" nodeType="clickEffect">
                                  <p:stCondLst>
                                    <p:cond delay="0"/>
                                  </p:stCondLst>
                                  <p:childTnLst>
                                    <p:animEffect transition="out" filter="barn(inVertical)">
                                      <p:cBhvr>
                                        <p:cTn id="88" dur="500"/>
                                        <p:tgtEl>
                                          <p:spTgt spid="9"/>
                                        </p:tgtEl>
                                      </p:cBhvr>
                                    </p:animEffect>
                                    <p:set>
                                      <p:cBhvr>
                                        <p:cTn id="8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Where do we go from here</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a:normAutofit/>
          </a:bodyPr>
          <a:lstStyle/>
          <a:p>
            <a:r>
              <a:rPr lang="en-US" sz="3000" b="1" dirty="0"/>
              <a:t>Plastics are a “blind spot” in the energy and climate debate</a:t>
            </a:r>
          </a:p>
          <a:p>
            <a:pPr lvl="1"/>
            <a:r>
              <a:rPr lang="en-US" sz="2600" b="1" dirty="0"/>
              <a:t>The fossil fuel industry is counting on plastic to drive future growth</a:t>
            </a:r>
            <a:endParaRPr lang="en-US" sz="2800" b="1" dirty="0"/>
          </a:p>
          <a:p>
            <a:r>
              <a:rPr lang="en-US" sz="2800" b="1" dirty="0"/>
              <a:t>Today, about 4-8% of annual global fossil fuel consumption is associated with plastics</a:t>
            </a:r>
          </a:p>
          <a:p>
            <a:r>
              <a:rPr lang="en-US" sz="2800" b="1" dirty="0"/>
              <a:t>If this reliance on plastics persists, plastics will account for 20% of fossil fuel consumption by 2050</a:t>
            </a:r>
          </a:p>
          <a:p>
            <a:pPr marL="0" indent="0">
              <a:buNone/>
            </a:pPr>
            <a:endParaRPr lang="en-US" sz="2200" b="1" dirty="0"/>
          </a:p>
        </p:txBody>
      </p:sp>
    </p:spTree>
    <p:extLst>
      <p:ext uri="{BB962C8B-B14F-4D97-AF65-F5344CB8AC3E}">
        <p14:creationId xmlns:p14="http://schemas.microsoft.com/office/powerpoint/2010/main" val="594090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500"/>
                            </p:stCondLst>
                            <p:childTnLst>
                              <p:par>
                                <p:cTn id="11" presetID="55" presetClass="entr" presetSubtype="0" fill="hold" grpId="0"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normAutofit/>
          </a:bodyPr>
          <a:lstStyle/>
          <a:p>
            <a:pPr algn="ctr"/>
            <a:endParaRPr lang="en-US" dirty="0"/>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a:normAutofit/>
          </a:bodyPr>
          <a:lstStyle/>
          <a:p>
            <a:r>
              <a:rPr lang="en-US" sz="2800" b="1" dirty="0"/>
              <a:t>​Why the title?</a:t>
            </a:r>
          </a:p>
          <a:p>
            <a:r>
              <a:rPr lang="en-US" sz="2800" b="1" dirty="0"/>
              <a:t>Kohl’s says they are trying</a:t>
            </a:r>
          </a:p>
          <a:p>
            <a:pPr lvl="1"/>
            <a:r>
              <a:rPr lang="en-US" sz="2400" b="1" dirty="0"/>
              <a:t>Bags 30-50% recycled plastic</a:t>
            </a:r>
          </a:p>
          <a:p>
            <a:pPr lvl="1"/>
            <a:r>
              <a:rPr lang="en-US" sz="2400" b="1" dirty="0"/>
              <a:t>Eliminated plastic bags in select markets</a:t>
            </a:r>
          </a:p>
        </p:txBody>
      </p:sp>
      <p:pic>
        <p:nvPicPr>
          <p:cNvPr id="5" name="Picture 4">
            <a:extLst>
              <a:ext uri="{FF2B5EF4-FFF2-40B4-BE49-F238E27FC236}">
                <a16:creationId xmlns:a16="http://schemas.microsoft.com/office/drawing/2014/main" id="{FD3793F6-4B28-B042-B3D4-083ECF988D76}"/>
              </a:ext>
            </a:extLst>
          </p:cNvPr>
          <p:cNvPicPr>
            <a:picLocks noChangeAspect="1"/>
          </p:cNvPicPr>
          <p:nvPr/>
        </p:nvPicPr>
        <p:blipFill>
          <a:blip r:embed="rId3"/>
          <a:stretch>
            <a:fillRect/>
          </a:stretch>
        </p:blipFill>
        <p:spPr>
          <a:xfrm>
            <a:off x="4855197" y="1839118"/>
            <a:ext cx="6797526" cy="4496281"/>
          </a:xfrm>
          <a:prstGeom prst="rect">
            <a:avLst/>
          </a:prstGeom>
        </p:spPr>
      </p:pic>
    </p:spTree>
    <p:extLst>
      <p:ext uri="{BB962C8B-B14F-4D97-AF65-F5344CB8AC3E}">
        <p14:creationId xmlns:p14="http://schemas.microsoft.com/office/powerpoint/2010/main" val="3503692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9"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1000" fill="hold"/>
                                        <p:tgtEl>
                                          <p:spTgt spid="5"/>
                                        </p:tgtEl>
                                      </p:cBhvr>
                                      <p:by x="43000" y="43000"/>
                                    </p:animScale>
                                  </p:childTnLst>
                                </p:cTn>
                              </p:par>
                              <p:par>
                                <p:cTn id="18" presetID="53" presetClass="entr" presetSubtype="16"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Where do we go from here</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vert="horz" lIns="91440" tIns="45720" rIns="91440" bIns="45720" rtlCol="0" anchor="t">
            <a:normAutofit/>
          </a:bodyPr>
          <a:lstStyle/>
          <a:p>
            <a:r>
              <a:rPr lang="en-US" sz="2800" b="1" dirty="0"/>
              <a:t>Call on Companies to</a:t>
            </a:r>
            <a:endParaRPr lang="en-US" dirty="0"/>
          </a:p>
          <a:p>
            <a:pPr lvl="1"/>
            <a:r>
              <a:rPr lang="en-US" sz="2400" b="1" dirty="0"/>
              <a:t>Urgently move to re-use systems and package free products</a:t>
            </a:r>
          </a:p>
          <a:p>
            <a:pPr lvl="1"/>
            <a:r>
              <a:rPr lang="en-US" sz="2400" b="1" dirty="0"/>
              <a:t>Commit to collaborating with others to standardize reusable packaging</a:t>
            </a:r>
          </a:p>
          <a:p>
            <a:pPr lvl="1"/>
            <a:r>
              <a:rPr lang="en-US" sz="2400" b="1" dirty="0"/>
              <a:t>Phase out all single-use plastic (packaging and products)</a:t>
            </a:r>
          </a:p>
          <a:p>
            <a:pPr lvl="1"/>
            <a:r>
              <a:rPr lang="en-US" sz="2400" b="1" dirty="0"/>
              <a:t>Be transparent</a:t>
            </a:r>
          </a:p>
          <a:p>
            <a:pPr lvl="1"/>
            <a:r>
              <a:rPr lang="en-US" sz="2400" b="1" dirty="0"/>
              <a:t>Advocate for political action to drive industry-wide transformation</a:t>
            </a:r>
          </a:p>
          <a:p>
            <a:pPr marL="457200" lvl="1" indent="0" algn="ctr">
              <a:buNone/>
            </a:pPr>
            <a:r>
              <a:rPr lang="en-US" sz="2400" b="1" i="1" dirty="0"/>
              <a:t>More explanation of these points is available in "The Climate Emergency Unpacked," listed in the References at the end of this presentation</a:t>
            </a:r>
          </a:p>
          <a:p>
            <a:endParaRPr lang="en-US" sz="2200" b="1" dirty="0"/>
          </a:p>
        </p:txBody>
      </p:sp>
    </p:spTree>
    <p:extLst>
      <p:ext uri="{BB962C8B-B14F-4D97-AF65-F5344CB8AC3E}">
        <p14:creationId xmlns:p14="http://schemas.microsoft.com/office/powerpoint/2010/main" val="1946336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500"/>
                            </p:stCondLst>
                            <p:childTnLst>
                              <p:par>
                                <p:cTn id="11" presetID="55" presetClass="entr" presetSubtype="0" fill="hold" grpId="0"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Where do we go from here</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vert="horz" lIns="91440" tIns="45720" rIns="91440" bIns="45720" rtlCol="0" anchor="t">
            <a:normAutofit/>
          </a:bodyPr>
          <a:lstStyle/>
          <a:p>
            <a:r>
              <a:rPr lang="en-US" sz="2800" b="1" dirty="0"/>
              <a:t>Call on Local and National Governments to</a:t>
            </a:r>
            <a:endParaRPr lang="en-US" dirty="0"/>
          </a:p>
          <a:p>
            <a:pPr lvl="1"/>
            <a:r>
              <a:rPr lang="en-US" sz="2400" b="1" dirty="0"/>
              <a:t>Work with the communities that are most impacted by plastic production, pollution, use, and disposal</a:t>
            </a:r>
          </a:p>
          <a:p>
            <a:pPr lvl="1"/>
            <a:r>
              <a:rPr lang="en-US" sz="2400" b="1" dirty="0"/>
              <a:t>Support the development of an ambitious Global Plastics Treaty</a:t>
            </a:r>
          </a:p>
          <a:p>
            <a:pPr lvl="1"/>
            <a:r>
              <a:rPr lang="en-US" sz="2400" b="1" dirty="0"/>
              <a:t>Move toward a zero-waste economy</a:t>
            </a:r>
          </a:p>
          <a:p>
            <a:pPr lvl="1"/>
            <a:r>
              <a:rPr lang="en-US" sz="2400" b="1" dirty="0"/>
              <a:t>Encourage a phase-out of single-use plastic</a:t>
            </a:r>
          </a:p>
          <a:p>
            <a:pPr lvl="1"/>
            <a:r>
              <a:rPr lang="en-US" sz="2400" b="1" dirty="0"/>
              <a:t>Encourage adoption of re-use and packaging-free systems</a:t>
            </a:r>
          </a:p>
          <a:p>
            <a:pPr marL="457200" lvl="1" indent="0" algn="ctr">
              <a:buNone/>
            </a:pPr>
            <a:r>
              <a:rPr lang="en-US" sz="2400" b="1" i="1" dirty="0"/>
              <a:t>More explanation of these points is available in "The Climate Emergency Unpacked," listed in the References at the end of this presentation</a:t>
            </a:r>
          </a:p>
          <a:p>
            <a:endParaRPr lang="en-US" sz="2200" b="1" dirty="0"/>
          </a:p>
        </p:txBody>
      </p:sp>
    </p:spTree>
    <p:extLst>
      <p:ext uri="{BB962C8B-B14F-4D97-AF65-F5344CB8AC3E}">
        <p14:creationId xmlns:p14="http://schemas.microsoft.com/office/powerpoint/2010/main" val="2720036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500"/>
                            </p:stCondLst>
                            <p:childTnLst>
                              <p:par>
                                <p:cTn id="11" presetID="55" presetClass="entr" presetSubtype="0" fill="hold" grpId="0" nodeType="afterEffect">
                                  <p:stCondLst>
                                    <p:cond delay="1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a:normAutofit fontScale="92500" lnSpcReduction="20000"/>
          </a:bodyPr>
          <a:lstStyle/>
          <a:p>
            <a:r>
              <a:rPr lang="en-US" sz="2800" b="1" dirty="0"/>
              <a:t>Individual Actions</a:t>
            </a:r>
          </a:p>
          <a:p>
            <a:r>
              <a:rPr lang="en-US" sz="2800" b="1" dirty="0"/>
              <a:t>Environmental impact of “shopping bag” production studies</a:t>
            </a:r>
          </a:p>
          <a:p>
            <a:pPr lvl="1"/>
            <a:r>
              <a:rPr lang="en-US" sz="2600" b="1" dirty="0"/>
              <a:t>Plastic baseline – used twice, goods and trash</a:t>
            </a:r>
          </a:p>
          <a:p>
            <a:pPr lvl="1"/>
            <a:r>
              <a:rPr lang="en-US" sz="2600" b="1" dirty="0"/>
              <a:t>Paper – 3 to 10 uses</a:t>
            </a:r>
          </a:p>
          <a:p>
            <a:pPr lvl="1"/>
            <a:r>
              <a:rPr lang="en-US" sz="2600" b="1" dirty="0"/>
              <a:t>Reusables</a:t>
            </a:r>
          </a:p>
          <a:p>
            <a:pPr lvl="2"/>
            <a:r>
              <a:rPr lang="en-US" sz="2400" b="1" dirty="0"/>
              <a:t>Cotton – 131 uses</a:t>
            </a:r>
          </a:p>
          <a:p>
            <a:pPr lvl="2"/>
            <a:r>
              <a:rPr lang="en-US" sz="2400" b="1" dirty="0"/>
              <a:t>Nonwoven polypropylene (plastic) – 11 uses</a:t>
            </a:r>
          </a:p>
          <a:p>
            <a:r>
              <a:rPr lang="en-US" sz="2800" b="1" dirty="0"/>
              <a:t>Reported obstacle – people don’t bring </a:t>
            </a:r>
            <a:r>
              <a:rPr lang="en-US" sz="2800" b="1"/>
              <a:t>the bags!</a:t>
            </a:r>
          </a:p>
          <a:p>
            <a:r>
              <a:rPr lang="en-US" sz="2800" b="1" dirty="0"/>
              <a:t>Takeaway – REUSE every bag that comes into your possession</a:t>
            </a:r>
          </a:p>
          <a:p>
            <a:r>
              <a:rPr lang="en-US" sz="2800" b="1" dirty="0"/>
              <a:t>Become that “weird” person at the market</a:t>
            </a:r>
          </a:p>
          <a:p>
            <a:pPr lvl="1"/>
            <a:r>
              <a:rPr lang="en-US" sz="2600" b="1" dirty="0"/>
              <a:t>Reduce “convenience” packaging at stores – </a:t>
            </a:r>
            <a:r>
              <a:rPr lang="en-US" sz="2400" b="1" dirty="0"/>
              <a:t>Bring your own bags</a:t>
            </a:r>
          </a:p>
          <a:p>
            <a:endParaRPr lang="en-US" sz="2800" b="1" dirty="0"/>
          </a:p>
          <a:p>
            <a:pPr lvl="1"/>
            <a:endParaRPr lang="en-US" sz="2400" b="1" dirty="0"/>
          </a:p>
          <a:p>
            <a:endParaRPr lang="en-US" sz="2200" b="1" dirty="0"/>
          </a:p>
        </p:txBody>
      </p:sp>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Where do we go from here</a:t>
            </a:r>
          </a:p>
        </p:txBody>
      </p:sp>
      <p:pic>
        <p:nvPicPr>
          <p:cNvPr id="5" name="Picture 4">
            <a:extLst>
              <a:ext uri="{FF2B5EF4-FFF2-40B4-BE49-F238E27FC236}">
                <a16:creationId xmlns:a16="http://schemas.microsoft.com/office/drawing/2014/main" id="{24419009-DC05-0645-9E16-EA6EBDEB8A3F}"/>
              </a:ext>
            </a:extLst>
          </p:cNvPr>
          <p:cNvPicPr>
            <a:picLocks noChangeAspect="1"/>
          </p:cNvPicPr>
          <p:nvPr/>
        </p:nvPicPr>
        <p:blipFill>
          <a:blip r:embed="rId3"/>
          <a:stretch>
            <a:fillRect/>
          </a:stretch>
        </p:blipFill>
        <p:spPr>
          <a:xfrm>
            <a:off x="9198288" y="1015841"/>
            <a:ext cx="2660946" cy="3764956"/>
          </a:xfrm>
          <a:prstGeom prst="rect">
            <a:avLst/>
          </a:prstGeom>
        </p:spPr>
      </p:pic>
      <p:pic>
        <p:nvPicPr>
          <p:cNvPr id="13" name="Picture 12">
            <a:extLst>
              <a:ext uri="{FF2B5EF4-FFF2-40B4-BE49-F238E27FC236}">
                <a16:creationId xmlns:a16="http://schemas.microsoft.com/office/drawing/2014/main" id="{5A8201E2-F066-BC4B-9734-449A12B2336E}"/>
              </a:ext>
            </a:extLst>
          </p:cNvPr>
          <p:cNvPicPr>
            <a:picLocks noChangeAspect="1"/>
          </p:cNvPicPr>
          <p:nvPr/>
        </p:nvPicPr>
        <p:blipFill>
          <a:blip r:embed="rId4"/>
          <a:stretch>
            <a:fillRect/>
          </a:stretch>
        </p:blipFill>
        <p:spPr>
          <a:xfrm>
            <a:off x="7913943" y="1973279"/>
            <a:ext cx="2478024" cy="3095002"/>
          </a:xfrm>
          <a:prstGeom prst="rect">
            <a:avLst/>
          </a:prstGeom>
        </p:spPr>
      </p:pic>
      <p:pic>
        <p:nvPicPr>
          <p:cNvPr id="8" name="Picture 7">
            <a:extLst>
              <a:ext uri="{FF2B5EF4-FFF2-40B4-BE49-F238E27FC236}">
                <a16:creationId xmlns:a16="http://schemas.microsoft.com/office/drawing/2014/main" id="{7FB011EA-0EB6-ED44-A54C-E29DD53A508D}"/>
              </a:ext>
            </a:extLst>
          </p:cNvPr>
          <p:cNvPicPr>
            <a:picLocks noChangeAspect="1"/>
          </p:cNvPicPr>
          <p:nvPr/>
        </p:nvPicPr>
        <p:blipFill>
          <a:blip r:embed="rId5"/>
          <a:stretch>
            <a:fillRect/>
          </a:stretch>
        </p:blipFill>
        <p:spPr>
          <a:xfrm>
            <a:off x="7152954" y="266409"/>
            <a:ext cx="3239013" cy="2984259"/>
          </a:xfrm>
          <a:prstGeom prst="rect">
            <a:avLst/>
          </a:prstGeom>
        </p:spPr>
      </p:pic>
    </p:spTree>
    <p:extLst>
      <p:ext uri="{BB962C8B-B14F-4D97-AF65-F5344CB8AC3E}">
        <p14:creationId xmlns:p14="http://schemas.microsoft.com/office/powerpoint/2010/main" val="962837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360"/>
                                          </p:val>
                                        </p:tav>
                                        <p:tav tm="100000">
                                          <p:val>
                                            <p:fltVal val="0"/>
                                          </p:val>
                                        </p:tav>
                                      </p:tavLst>
                                    </p:anim>
                                    <p:animEffect transition="in" filter="fade">
                                      <p:cBhvr>
                                        <p:cTn id="31" dur="1000"/>
                                        <p:tgtEl>
                                          <p:spTgt spid="5"/>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360"/>
                                          </p:val>
                                        </p:tav>
                                        <p:tav tm="100000">
                                          <p:val>
                                            <p:fltVal val="0"/>
                                          </p:val>
                                        </p:tav>
                                      </p:tavLst>
                                    </p:anim>
                                    <p:animEffect transition="in" filter="fade">
                                      <p:cBhvr>
                                        <p:cTn id="44" dur="1000"/>
                                        <p:tgtEl>
                                          <p:spTgt spid="13"/>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8"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9" dur="500"/>
                                        <p:tgtEl>
                                          <p:spTgt spid="3">
                                            <p:txEl>
                                              <p:pRg st="4" end="4"/>
                                            </p:txEl>
                                          </p:spTgt>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360"/>
                                          </p:val>
                                        </p:tav>
                                        <p:tav tm="100000">
                                          <p:val>
                                            <p:fltVal val="0"/>
                                          </p:val>
                                        </p:tav>
                                      </p:tavLst>
                                    </p:anim>
                                    <p:animEffect transition="in" filter="fade">
                                      <p:cBhvr>
                                        <p:cTn id="62" dur="1000"/>
                                        <p:tgtEl>
                                          <p:spTgt spid="8"/>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p:cTn id="65"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66"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3">
                                            <p:txEl>
                                              <p:pRg st="7" end="7"/>
                                            </p:txEl>
                                          </p:spTgt>
                                        </p:tgtEl>
                                        <p:attrNameLst>
                                          <p:attrName>style.visibility</p:attrName>
                                        </p:attrNameLst>
                                      </p:cBhvr>
                                      <p:to>
                                        <p:strVal val="visible"/>
                                      </p:to>
                                    </p:set>
                                    <p:anim calcmode="lin" valueType="num">
                                      <p:cBhvr>
                                        <p:cTn id="72" dur="5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73" dur="5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74" dur="500"/>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80"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81" dur="1000"/>
                                        <p:tgtEl>
                                          <p:spTgt spid="3">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3">
                                            <p:txEl>
                                              <p:pRg st="9" end="9"/>
                                            </p:txEl>
                                          </p:spTgt>
                                        </p:tgtEl>
                                        <p:attrNameLst>
                                          <p:attrName>style.visibility</p:attrName>
                                        </p:attrNameLst>
                                      </p:cBhvr>
                                      <p:to>
                                        <p:strVal val="visible"/>
                                      </p:to>
                                    </p:set>
                                    <p:anim calcmode="lin" valueType="num">
                                      <p:cBhvr>
                                        <p:cTn id="86"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87"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88" dur="1000"/>
                                        <p:tgtEl>
                                          <p:spTgt spid="3">
                                            <p:txEl>
                                              <p:pRg st="9" end="9"/>
                                            </p:txEl>
                                          </p:spTgt>
                                        </p:tgtEl>
                                      </p:cBhvr>
                                    </p:animEffect>
                                  </p:childTnLst>
                                </p:cTn>
                              </p:par>
                            </p:childTnLst>
                          </p:cTn>
                        </p:par>
                        <p:par>
                          <p:cTn id="89" fill="hold">
                            <p:stCondLst>
                              <p:cond delay="1000"/>
                            </p:stCondLst>
                            <p:childTnLst>
                              <p:par>
                                <p:cTn id="90" presetID="55" presetClass="entr" presetSubtype="0" fill="hold" grpId="0" nodeType="afterEffect">
                                  <p:stCondLst>
                                    <p:cond delay="1000"/>
                                  </p:stCondLst>
                                  <p:childTnLst>
                                    <p:set>
                                      <p:cBhvr>
                                        <p:cTn id="91" dur="1" fill="hold">
                                          <p:stCondLst>
                                            <p:cond delay="0"/>
                                          </p:stCondLst>
                                        </p:cTn>
                                        <p:tgtEl>
                                          <p:spTgt spid="3">
                                            <p:txEl>
                                              <p:pRg st="10" end="10"/>
                                            </p:txEl>
                                          </p:spTgt>
                                        </p:tgtEl>
                                        <p:attrNameLst>
                                          <p:attrName>style.visibility</p:attrName>
                                        </p:attrNameLst>
                                      </p:cBhvr>
                                      <p:to>
                                        <p:strVal val="visible"/>
                                      </p:to>
                                    </p:set>
                                    <p:anim calcmode="lin" valueType="num">
                                      <p:cBhvr>
                                        <p:cTn id="92"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93"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94"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Where do we go from here</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a:normAutofit/>
          </a:bodyPr>
          <a:lstStyle/>
          <a:p>
            <a:r>
              <a:rPr lang="en-US" sz="2800" b="1" dirty="0"/>
              <a:t>Individual Actions</a:t>
            </a:r>
          </a:p>
          <a:p>
            <a:r>
              <a:rPr lang="en-US" sz="2800" b="1" dirty="0"/>
              <a:t>Clothing</a:t>
            </a:r>
          </a:p>
          <a:p>
            <a:pPr lvl="1"/>
            <a:r>
              <a:rPr lang="en-US" sz="2400" b="1" dirty="0"/>
              <a:t>&gt;69% of clothing textiles are fossil fuel synthetics </a:t>
            </a:r>
            <a:r>
              <a:rPr lang="en-US" sz="1800" dirty="0"/>
              <a:t>– </a:t>
            </a:r>
            <a:r>
              <a:rPr lang="en-US" sz="1800" dirty="0" err="1"/>
              <a:t>Tecnon</a:t>
            </a:r>
            <a:r>
              <a:rPr lang="en-US" sz="1800" dirty="0"/>
              <a:t> </a:t>
            </a:r>
            <a:r>
              <a:rPr lang="en-US" sz="1800" dirty="0" err="1"/>
              <a:t>Orbichem</a:t>
            </a:r>
            <a:r>
              <a:rPr lang="en-US" sz="1800" dirty="0"/>
              <a:t> (2021)</a:t>
            </a:r>
          </a:p>
          <a:p>
            <a:pPr lvl="1"/>
            <a:r>
              <a:rPr lang="en-US" sz="2400" b="1" dirty="0"/>
              <a:t>“It’s in the waistband of your jeans, your shoes, in practically everything you wear, because plastic is this miracle material,” </a:t>
            </a:r>
            <a:r>
              <a:rPr lang="en-US" sz="2400" dirty="0"/>
              <a:t>- George Harding-Rolls</a:t>
            </a:r>
          </a:p>
          <a:p>
            <a:pPr lvl="1"/>
            <a:r>
              <a:rPr lang="en-US" sz="2400" b="1" dirty="0"/>
              <a:t>Washing sheds plastic microfibers into the environment</a:t>
            </a:r>
          </a:p>
          <a:p>
            <a:pPr lvl="1"/>
            <a:endParaRPr lang="en-US" sz="2400" b="1" dirty="0"/>
          </a:p>
          <a:p>
            <a:pPr lvl="1"/>
            <a:endParaRPr lang="en-US" sz="2400" b="1" dirty="0"/>
          </a:p>
          <a:p>
            <a:pPr marL="457200" lvl="1" indent="0" algn="ctr">
              <a:buNone/>
            </a:pPr>
            <a:r>
              <a:rPr lang="en-US" sz="2400" b="1" dirty="0"/>
              <a:t>We are literally eating, drinking and breathing our clothing, bags and bottles</a:t>
            </a:r>
          </a:p>
          <a:p>
            <a:endParaRPr lang="en-US" sz="2200" b="1" dirty="0"/>
          </a:p>
        </p:txBody>
      </p:sp>
      <p:pic>
        <p:nvPicPr>
          <p:cNvPr id="5" name="Picture 4">
            <a:extLst>
              <a:ext uri="{FF2B5EF4-FFF2-40B4-BE49-F238E27FC236}">
                <a16:creationId xmlns:a16="http://schemas.microsoft.com/office/drawing/2014/main" id="{6232778C-E400-0C4E-9177-2A1C12571BD9}"/>
              </a:ext>
            </a:extLst>
          </p:cNvPr>
          <p:cNvPicPr>
            <a:picLocks noChangeAspect="1"/>
          </p:cNvPicPr>
          <p:nvPr/>
        </p:nvPicPr>
        <p:blipFill>
          <a:blip r:embed="rId3"/>
          <a:stretch>
            <a:fillRect/>
          </a:stretch>
        </p:blipFill>
        <p:spPr>
          <a:xfrm>
            <a:off x="1663535" y="1138065"/>
            <a:ext cx="9178800" cy="4278083"/>
          </a:xfrm>
          <a:prstGeom prst="rect">
            <a:avLst/>
          </a:prstGeom>
        </p:spPr>
      </p:pic>
      <p:pic>
        <p:nvPicPr>
          <p:cNvPr id="7" name="Picture 6">
            <a:extLst>
              <a:ext uri="{FF2B5EF4-FFF2-40B4-BE49-F238E27FC236}">
                <a16:creationId xmlns:a16="http://schemas.microsoft.com/office/drawing/2014/main" id="{82CB0665-6720-B04A-954C-DFDE2ED1F7D5}"/>
              </a:ext>
            </a:extLst>
          </p:cNvPr>
          <p:cNvPicPr>
            <a:picLocks noChangeAspect="1"/>
          </p:cNvPicPr>
          <p:nvPr/>
        </p:nvPicPr>
        <p:blipFill>
          <a:blip r:embed="rId4"/>
          <a:stretch>
            <a:fillRect/>
          </a:stretch>
        </p:blipFill>
        <p:spPr>
          <a:xfrm>
            <a:off x="1815935" y="928255"/>
            <a:ext cx="8717771" cy="5211711"/>
          </a:xfrm>
          <a:prstGeom prst="rect">
            <a:avLst/>
          </a:prstGeom>
        </p:spPr>
      </p:pic>
    </p:spTree>
    <p:extLst>
      <p:ext uri="{BB962C8B-B14F-4D97-AF65-F5344CB8AC3E}">
        <p14:creationId xmlns:p14="http://schemas.microsoft.com/office/powerpoint/2010/main" val="2654461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500"/>
                            </p:stCondLst>
                            <p:childTnLst>
                              <p:par>
                                <p:cTn id="11" presetID="55" presetClass="entr" presetSubtype="0" fill="hold" grpId="0"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3500"/>
                            </p:stCondLst>
                            <p:childTnLst>
                              <p:par>
                                <p:cTn id="17" presetID="55" presetClass="entr" presetSubtype="0" fill="hold" grpId="0"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50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50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50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p:cTn id="40"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7" end="7"/>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xit" presetSubtype="21" fill="hold" nodeType="clickEffect">
                                  <p:stCondLst>
                                    <p:cond delay="0"/>
                                  </p:stCondLst>
                                  <p:childTnLst>
                                    <p:animEffect transition="out" filter="barn(inVertical)">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55"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strVal val="#ppt_w*0.70"/>
                                          </p:val>
                                        </p:tav>
                                        <p:tav tm="100000">
                                          <p:val>
                                            <p:strVal val="#ppt_w"/>
                                          </p:val>
                                        </p:tav>
                                      </p:tavLst>
                                    </p:anim>
                                    <p:anim calcmode="lin" valueType="num">
                                      <p:cBhvr>
                                        <p:cTn id="54" dur="1000" fill="hold"/>
                                        <p:tgtEl>
                                          <p:spTgt spid="7"/>
                                        </p:tgtEl>
                                        <p:attrNameLst>
                                          <p:attrName>ppt_h</p:attrName>
                                        </p:attrNameLst>
                                      </p:cBhvr>
                                      <p:tavLst>
                                        <p:tav tm="0">
                                          <p:val>
                                            <p:strVal val="#ppt_h"/>
                                          </p:val>
                                        </p:tav>
                                        <p:tav tm="100000">
                                          <p:val>
                                            <p:strVal val="#ppt_h"/>
                                          </p:val>
                                        </p:tav>
                                      </p:tavLst>
                                    </p:anim>
                                    <p:animEffect transition="in" filter="fade">
                                      <p:cBhvr>
                                        <p:cTn id="55" dur="1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xit" presetSubtype="21" fill="hold" nodeType="clickEffect">
                                  <p:stCondLst>
                                    <p:cond delay="0"/>
                                  </p:stCondLst>
                                  <p:childTnLst>
                                    <p:animEffect transition="out" filter="barn(inVertical)">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Where do we go from here</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a:normAutofit/>
          </a:bodyPr>
          <a:lstStyle/>
          <a:p>
            <a:r>
              <a:rPr lang="en-US" sz="2800" b="1" dirty="0"/>
              <a:t>Individual actions – As Greta Thunberg has said, the biggest thing we can do as individuals is not act like individuals.</a:t>
            </a:r>
          </a:p>
          <a:p>
            <a:r>
              <a:rPr lang="en-US" sz="2800" b="1" dirty="0"/>
              <a:t>Individual Action – what do we do?</a:t>
            </a:r>
            <a:endParaRPr lang="en-US" sz="2400" b="1" dirty="0"/>
          </a:p>
          <a:p>
            <a:endParaRPr lang="en-US" sz="2200" b="1" dirty="0"/>
          </a:p>
        </p:txBody>
      </p:sp>
    </p:spTree>
    <p:extLst>
      <p:ext uri="{BB962C8B-B14F-4D97-AF65-F5344CB8AC3E}">
        <p14:creationId xmlns:p14="http://schemas.microsoft.com/office/powerpoint/2010/main" val="4277667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50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references</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a:normAutofit fontScale="92500" lnSpcReduction="10000"/>
          </a:bodyPr>
          <a:lstStyle/>
          <a:p>
            <a:r>
              <a:rPr lang="en-US" dirty="0">
                <a:solidFill>
                  <a:srgbClr val="FFFF00"/>
                </a:solidFill>
                <a:hlinkClick r:id="rId3">
                  <a:extLst>
                    <a:ext uri="{A12FA001-AC4F-418D-AE19-62706E023703}">
                      <ahyp:hlinkClr xmlns:ahyp="http://schemas.microsoft.com/office/drawing/2018/hyperlinkcolor" val="tx"/>
                    </a:ext>
                  </a:extLst>
                </a:hlinkClick>
              </a:rPr>
              <a:t>The Story of Plastic (Full Documentary)</a:t>
            </a:r>
            <a:r>
              <a:rPr lang="en-US" dirty="0">
                <a:solidFill>
                  <a:srgbClr val="FFFF00"/>
                </a:solidFill>
              </a:rPr>
              <a:t> </a:t>
            </a:r>
            <a:r>
              <a:rPr lang="en-US" dirty="0"/>
              <a:t>YouTube</a:t>
            </a:r>
            <a:r>
              <a:rPr lang="en-US" dirty="0">
                <a:solidFill>
                  <a:srgbClr val="FFFF00"/>
                </a:solidFill>
              </a:rPr>
              <a:t> </a:t>
            </a:r>
            <a:r>
              <a:rPr lang="en-US" dirty="0"/>
              <a:t>1 </a:t>
            </a:r>
            <a:r>
              <a:rPr lang="en-US" dirty="0">
                <a:hlinkClick r:id="rId4">
                  <a:extLst>
                    <a:ext uri="{A12FA001-AC4F-418D-AE19-62706E023703}">
                      <ahyp:hlinkClr xmlns:ahyp="http://schemas.microsoft.com/office/drawing/2018/hyperlinkcolor" val="tx"/>
                    </a:ext>
                  </a:extLst>
                </a:hlinkClick>
              </a:rPr>
              <a:t>½</a:t>
            </a:r>
            <a:r>
              <a:rPr lang="en-US" dirty="0"/>
              <a:t> hours</a:t>
            </a:r>
            <a:endParaRPr lang="en-US" u="sng" dirty="0">
              <a:hlinkClick r:id="rId4">
                <a:extLst>
                  <a:ext uri="{A12FA001-AC4F-418D-AE19-62706E023703}">
                    <ahyp:hlinkClr xmlns:ahyp="http://schemas.microsoft.com/office/drawing/2018/hyperlinkcolor" val="tx"/>
                  </a:ext>
                </a:extLst>
              </a:hlinkClick>
            </a:endParaRPr>
          </a:p>
          <a:p>
            <a:r>
              <a:rPr lang="en-US" dirty="0">
                <a:solidFill>
                  <a:srgbClr val="FFFF00"/>
                </a:solidFill>
                <a:hlinkClick r:id="rId5">
                  <a:extLst>
                    <a:ext uri="{A12FA001-AC4F-418D-AE19-62706E023703}">
                      <ahyp:hlinkClr xmlns:ahyp="http://schemas.microsoft.com/office/drawing/2018/hyperlinkcolor" val="tx"/>
                    </a:ext>
                  </a:extLst>
                </a:hlinkClick>
              </a:rPr>
              <a:t>The New Coal: Plastics and Climate Change</a:t>
            </a:r>
            <a:endParaRPr lang="en-US" dirty="0">
              <a:solidFill>
                <a:srgbClr val="FFFF00"/>
              </a:solidFill>
            </a:endParaRPr>
          </a:p>
          <a:p>
            <a:r>
              <a:rPr lang="en-US" dirty="0">
                <a:solidFill>
                  <a:srgbClr val="FFFF00"/>
                </a:solidFill>
                <a:hlinkClick r:id="rId6">
                  <a:extLst>
                    <a:ext uri="{A12FA001-AC4F-418D-AE19-62706E023703}">
                      <ahyp:hlinkClr xmlns:ahyp="http://schemas.microsoft.com/office/drawing/2018/hyperlinkcolor" val="tx"/>
                    </a:ext>
                  </a:extLst>
                </a:hlinkClick>
              </a:rPr>
              <a:t>How to Eat Less Plastic</a:t>
            </a:r>
            <a:r>
              <a:rPr lang="en-US" dirty="0">
                <a:solidFill>
                  <a:srgbClr val="FFFF00"/>
                </a:solidFill>
              </a:rPr>
              <a:t> </a:t>
            </a:r>
            <a:r>
              <a:rPr lang="en-US" dirty="0"/>
              <a:t>– Consumer Reports</a:t>
            </a:r>
          </a:p>
          <a:p>
            <a:r>
              <a:rPr lang="en-US" dirty="0">
                <a:solidFill>
                  <a:srgbClr val="FFFF00"/>
                </a:solidFill>
                <a:hlinkClick r:id="rId7">
                  <a:extLst>
                    <a:ext uri="{A12FA001-AC4F-418D-AE19-62706E023703}">
                      <ahyp:hlinkClr xmlns:ahyp="http://schemas.microsoft.com/office/drawing/2018/hyperlinkcolor" val="tx"/>
                    </a:ext>
                  </a:extLst>
                </a:hlinkClick>
              </a:rPr>
              <a:t>Why Plastics Are Also a Climate Issue</a:t>
            </a:r>
            <a:endParaRPr lang="en-US" dirty="0">
              <a:solidFill>
                <a:srgbClr val="FFFF00"/>
              </a:solidFill>
            </a:endParaRPr>
          </a:p>
          <a:p>
            <a:r>
              <a:rPr lang="en-US" u="sng" dirty="0">
                <a:solidFill>
                  <a:srgbClr val="FFFF00"/>
                </a:solidFill>
                <a:hlinkClick r:id="rId8">
                  <a:extLst>
                    <a:ext uri="{A12FA001-AC4F-418D-AE19-62706E023703}">
                      <ahyp:hlinkClr xmlns:ahyp="http://schemas.microsoft.com/office/drawing/2018/hyperlinkcolor" val="tx"/>
                    </a:ext>
                  </a:extLst>
                </a:hlinkClick>
              </a:rPr>
              <a:t>Solving Plastic Pollution Will Help Us Stop Climate Change</a:t>
            </a:r>
            <a:endParaRPr lang="en-US" u="sng" dirty="0">
              <a:solidFill>
                <a:srgbClr val="FFFF00"/>
              </a:solidFill>
            </a:endParaRPr>
          </a:p>
          <a:p>
            <a:r>
              <a:rPr lang="en-US" u="sng" dirty="0">
                <a:solidFill>
                  <a:srgbClr val="FFFF00"/>
                </a:solidFill>
                <a:hlinkClick r:id="rId9">
                  <a:extLst>
                    <a:ext uri="{A12FA001-AC4F-418D-AE19-62706E023703}">
                      <ahyp:hlinkClr xmlns:ahyp="http://schemas.microsoft.com/office/drawing/2018/hyperlinkcolor" val="tx"/>
                    </a:ext>
                  </a:extLst>
                </a:hlinkClick>
              </a:rPr>
              <a:t>The Climate Impact of Single Use Plastics</a:t>
            </a:r>
            <a:endParaRPr lang="en-US" u="sng" dirty="0">
              <a:solidFill>
                <a:srgbClr val="FFFF00"/>
              </a:solidFill>
            </a:endParaRPr>
          </a:p>
          <a:p>
            <a:r>
              <a:rPr lang="en-US" dirty="0">
                <a:solidFill>
                  <a:srgbClr val="FFFF00"/>
                </a:solidFill>
                <a:hlinkClick r:id="rId10">
                  <a:extLst>
                    <a:ext uri="{A12FA001-AC4F-418D-AE19-62706E023703}">
                      <ahyp:hlinkClr xmlns:ahyp="http://schemas.microsoft.com/office/drawing/2018/hyperlinkcolor" val="tx"/>
                    </a:ext>
                  </a:extLst>
                </a:hlinkClick>
              </a:rPr>
              <a:t>Are Tote Bags Really Good for the Environment?</a:t>
            </a:r>
            <a:endParaRPr lang="en-US" u="sng" dirty="0">
              <a:solidFill>
                <a:srgbClr val="FFFF00"/>
              </a:solidFill>
            </a:endParaRPr>
          </a:p>
          <a:p>
            <a:r>
              <a:rPr lang="en-US" u="sng" dirty="0">
                <a:solidFill>
                  <a:srgbClr val="FFFF00"/>
                </a:solidFill>
                <a:hlinkClick r:id="rId11">
                  <a:extLst>
                    <a:ext uri="{A12FA001-AC4F-418D-AE19-62706E023703}">
                      <ahyp:hlinkClr xmlns:ahyp="http://schemas.microsoft.com/office/drawing/2018/hyperlinkcolor" val="tx"/>
                    </a:ext>
                  </a:extLst>
                </a:hlinkClick>
              </a:rPr>
              <a:t>How Plastics Contribute to Climate Change</a:t>
            </a:r>
            <a:endParaRPr lang="en-US" u="sng" dirty="0">
              <a:solidFill>
                <a:srgbClr val="FFFF00"/>
              </a:solidFill>
            </a:endParaRPr>
          </a:p>
          <a:p>
            <a:r>
              <a:rPr lang="en-US" dirty="0">
                <a:solidFill>
                  <a:srgbClr val="FFFF00"/>
                </a:solidFill>
                <a:hlinkClick r:id="rId12">
                  <a:extLst>
                    <a:ext uri="{A12FA001-AC4F-418D-AE19-62706E023703}">
                      <ahyp:hlinkClr xmlns:ahyp="http://schemas.microsoft.com/office/drawing/2018/hyperlinkcolor" val="tx"/>
                    </a:ext>
                  </a:extLst>
                </a:hlinkClick>
              </a:rPr>
              <a:t>Paper, Plastic or Reusable?</a:t>
            </a:r>
            <a:endParaRPr lang="en-US" dirty="0">
              <a:solidFill>
                <a:srgbClr val="FFFF00"/>
              </a:solidFill>
            </a:endParaRPr>
          </a:p>
          <a:p>
            <a:r>
              <a:rPr lang="en-US" dirty="0">
                <a:solidFill>
                  <a:srgbClr val="FFFF00"/>
                </a:solidFill>
                <a:hlinkClick r:id="rId13">
                  <a:extLst>
                    <a:ext uri="{A12FA001-AC4F-418D-AE19-62706E023703}">
                      <ahyp:hlinkClr xmlns:ahyp="http://schemas.microsoft.com/office/drawing/2018/hyperlinkcolor" val="tx"/>
                    </a:ext>
                  </a:extLst>
                </a:hlinkClick>
              </a:rPr>
              <a:t>Are clothes made from recycled materials really more sustainable?</a:t>
            </a:r>
            <a:endParaRPr lang="en-US" sz="2200" dirty="0"/>
          </a:p>
        </p:txBody>
      </p:sp>
    </p:spTree>
    <p:extLst>
      <p:ext uri="{BB962C8B-B14F-4D97-AF65-F5344CB8AC3E}">
        <p14:creationId xmlns:p14="http://schemas.microsoft.com/office/powerpoint/2010/main" val="387311046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references</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vert="horz" lIns="91440" tIns="45720" rIns="91440" bIns="45720" rtlCol="0" anchor="t">
            <a:normAutofit lnSpcReduction="10000"/>
          </a:bodyPr>
          <a:lstStyle/>
          <a:p>
            <a:r>
              <a:rPr lang="en-US" u="sng" dirty="0">
                <a:solidFill>
                  <a:srgbClr val="FFFF00"/>
                </a:solidFill>
                <a:hlinkClick r:id="rId3">
                  <a:extLst>
                    <a:ext uri="{A12FA001-AC4F-418D-AE19-62706E023703}">
                      <ahyp:hlinkClr xmlns:ahyp="http://schemas.microsoft.com/office/drawing/2018/hyperlinkcolor" val="tx"/>
                    </a:ext>
                  </a:extLst>
                </a:hlinkClick>
              </a:rPr>
              <a:t>Plastic Free MKE</a:t>
            </a:r>
            <a:endParaRPr lang="en-US" dirty="0">
              <a:solidFill>
                <a:srgbClr val="FFFF00"/>
              </a:solidFill>
            </a:endParaRPr>
          </a:p>
          <a:p>
            <a:r>
              <a:rPr lang="en-US" dirty="0">
                <a:solidFill>
                  <a:srgbClr val="FFFF00"/>
                </a:solidFill>
                <a:hlinkClick r:id="rId4">
                  <a:extLst>
                    <a:ext uri="{A12FA001-AC4F-418D-AE19-62706E023703}">
                      <ahyp:hlinkClr xmlns:ahyp="http://schemas.microsoft.com/office/drawing/2018/hyperlinkcolor" val="tx"/>
                    </a:ext>
                  </a:extLst>
                </a:hlinkClick>
              </a:rPr>
              <a:t>Fast fashion’s dependence on fossil fuels</a:t>
            </a:r>
            <a:r>
              <a:rPr lang="en-US" dirty="0">
                <a:solidFill>
                  <a:srgbClr val="FFFF00"/>
                </a:solidFill>
              </a:rPr>
              <a:t> </a:t>
            </a:r>
            <a:r>
              <a:rPr lang="en-US" dirty="0"/>
              <a:t>- Changing Markets Foundation</a:t>
            </a:r>
          </a:p>
          <a:p>
            <a:r>
              <a:rPr lang="en-US" dirty="0">
                <a:solidFill>
                  <a:srgbClr val="FFFF00"/>
                </a:solidFill>
                <a:hlinkClick r:id="rId5">
                  <a:extLst>
                    <a:ext uri="{A12FA001-AC4F-418D-AE19-62706E023703}">
                      <ahyp:hlinkClr xmlns:ahyp="http://schemas.microsoft.com/office/drawing/2018/hyperlinkcolor" val="tx"/>
                    </a:ext>
                  </a:extLst>
                </a:hlinkClick>
              </a:rPr>
              <a:t>Plastic fibres found in tap water around the world, study reveals</a:t>
            </a:r>
            <a:endParaRPr lang="en-US" dirty="0">
              <a:solidFill>
                <a:srgbClr val="FFFF00"/>
              </a:solidFill>
            </a:endParaRPr>
          </a:p>
          <a:p>
            <a:r>
              <a:rPr lang="en-US" dirty="0">
                <a:solidFill>
                  <a:srgbClr val="FFFF00"/>
                </a:solidFill>
                <a:hlinkClick r:id="rId6">
                  <a:extLst>
                    <a:ext uri="{A12FA001-AC4F-418D-AE19-62706E023703}">
                      <ahyp:hlinkClr xmlns:ahyp="http://schemas.microsoft.com/office/drawing/2018/hyperlinkcolor" val="tx"/>
                    </a:ext>
                  </a:extLst>
                </a:hlinkClick>
              </a:rPr>
              <a:t>The Climate Emergency Unpacked: How Consumer Goods Companies are Fueling Big Oil's Plastic Expansion</a:t>
            </a:r>
            <a:endParaRPr lang="en-US" dirty="0">
              <a:solidFill>
                <a:srgbClr val="FFFF00"/>
              </a:solidFill>
            </a:endParaRPr>
          </a:p>
          <a:p>
            <a:r>
              <a:rPr lang="en-US" dirty="0">
                <a:solidFill>
                  <a:srgbClr val="FFFF00"/>
                </a:solidFill>
                <a:hlinkClick r:id="rId7">
                  <a:extLst>
                    <a:ext uri="{A12FA001-AC4F-418D-AE19-62706E023703}">
                      <ahyp:hlinkClr xmlns:ahyp="http://schemas.microsoft.com/office/drawing/2018/hyperlinkcolor" val="tx"/>
                    </a:ext>
                  </a:extLst>
                </a:hlinkClick>
              </a:rPr>
              <a:t>Plastic &amp; Climate: The Hidden Costs of a Plastic Planet</a:t>
            </a:r>
          </a:p>
          <a:p>
            <a:r>
              <a:rPr lang="en-US" dirty="0">
                <a:solidFill>
                  <a:srgbClr val="FFFF00"/>
                </a:solidFill>
                <a:hlinkClick r:id="rId8">
                  <a:extLst>
                    <a:ext uri="{A12FA001-AC4F-418D-AE19-62706E023703}">
                      <ahyp:hlinkClr xmlns:ahyp="http://schemas.microsoft.com/office/drawing/2018/hyperlinkcolor" val="tx"/>
                    </a:ext>
                  </a:extLst>
                </a:hlinkClick>
              </a:rPr>
              <a:t>Report: Plastic is on track to become a bigger climate problem than coal</a:t>
            </a:r>
            <a:r>
              <a:rPr lang="en-US" dirty="0">
                <a:solidFill>
                  <a:srgbClr val="FFFF00"/>
                </a:solidFill>
              </a:rPr>
              <a:t> </a:t>
            </a:r>
          </a:p>
          <a:p>
            <a:r>
              <a:rPr lang="en-US" dirty="0">
                <a:solidFill>
                  <a:srgbClr val="FFFF00"/>
                </a:solidFill>
                <a:hlinkClick r:id="rId9">
                  <a:extLst>
                    <a:ext uri="{A12FA001-AC4F-418D-AE19-62706E023703}">
                      <ahyp:hlinkClr xmlns:ahyp="http://schemas.microsoft.com/office/drawing/2018/hyperlinkcolor" val="tx"/>
                    </a:ext>
                  </a:extLst>
                </a:hlinkClick>
              </a:rPr>
              <a:t>EDCs – an invisible cause of obesity</a:t>
            </a:r>
            <a:endParaRPr lang="en-US" dirty="0">
              <a:solidFill>
                <a:srgbClr val="FFFF00"/>
              </a:solidFill>
            </a:endParaRPr>
          </a:p>
          <a:p>
            <a:r>
              <a:rPr lang="en-US" dirty="0">
                <a:solidFill>
                  <a:srgbClr val="FFFF00"/>
                </a:solidFill>
                <a:hlinkClick r:id="rId10">
                  <a:extLst>
                    <a:ext uri="{A12FA001-AC4F-418D-AE19-62706E023703}">
                      <ahyp:hlinkClr xmlns:ahyp="http://schemas.microsoft.com/office/drawing/2018/hyperlinkcolor" val="tx"/>
                    </a:ext>
                  </a:extLst>
                </a:hlinkClick>
              </a:rPr>
              <a:t>Where does your plastic go? Global investigation reveals America's dirty secret</a:t>
            </a:r>
            <a:endParaRPr lang="en-US" dirty="0">
              <a:solidFill>
                <a:srgbClr val="FFFF00"/>
              </a:solidFill>
            </a:endParaRPr>
          </a:p>
          <a:p>
            <a:r>
              <a:rPr lang="en-US" dirty="0">
                <a:solidFill>
                  <a:srgbClr val="FFFF00"/>
                </a:solidFill>
                <a:hlinkClick r:id="rId11">
                  <a:extLst>
                    <a:ext uri="{A12FA001-AC4F-418D-AE19-62706E023703}">
                      <ahyp:hlinkClr xmlns:ahyp="http://schemas.microsoft.com/office/drawing/2018/hyperlinkcolor" val="tx"/>
                    </a:ext>
                  </a:extLst>
                </a:hlinkClick>
              </a:rPr>
              <a:t>Beyond Plastic | U.S. PIRG</a:t>
            </a:r>
            <a:endParaRPr lang="en-US" sz="2200" dirty="0"/>
          </a:p>
        </p:txBody>
      </p:sp>
    </p:spTree>
    <p:extLst>
      <p:ext uri="{BB962C8B-B14F-4D97-AF65-F5344CB8AC3E}">
        <p14:creationId xmlns:p14="http://schemas.microsoft.com/office/powerpoint/2010/main" val="403666507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Plastic Preview</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a:normAutofit/>
          </a:bodyPr>
          <a:lstStyle/>
          <a:p>
            <a:r>
              <a:rPr lang="en-US" sz="2800" b="1" dirty="0"/>
              <a:t>Luxury goods for everyone!</a:t>
            </a:r>
          </a:p>
          <a:p>
            <a:r>
              <a:rPr lang="en-US" sz="2800" b="1" dirty="0"/>
              <a:t>Why do we use plastic?</a:t>
            </a:r>
          </a:p>
          <a:p>
            <a:r>
              <a:rPr lang="en-US" sz="2800" b="1" dirty="0"/>
              <a:t>Where do we find plastic every day?</a:t>
            </a:r>
          </a:p>
          <a:p>
            <a:r>
              <a:rPr lang="en-US" sz="2800" b="1" dirty="0"/>
              <a:t>Where does plastic go after it’s used?</a:t>
            </a:r>
          </a:p>
          <a:p>
            <a:r>
              <a:rPr lang="en-US" sz="2800" b="1" dirty="0"/>
              <a:t>The CLIMATE COST of Plastic</a:t>
            </a:r>
          </a:p>
          <a:p>
            <a:r>
              <a:rPr lang="en-US" sz="2800" b="1" dirty="0"/>
              <a:t>Where do we go from here?</a:t>
            </a:r>
            <a:endParaRPr lang="en-US" b="1" dirty="0"/>
          </a:p>
        </p:txBody>
      </p:sp>
    </p:spTree>
    <p:extLst>
      <p:ext uri="{BB962C8B-B14F-4D97-AF65-F5344CB8AC3E}">
        <p14:creationId xmlns:p14="http://schemas.microsoft.com/office/powerpoint/2010/main" val="2496141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3" presetClass="entr" presetSubtype="16" repeatCount="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3" presetClass="entr" presetSubtype="16" repeatCount="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3" presetClass="entr" presetSubtype="16" repeatCount="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3" presetClass="entr" presetSubtype="16" repeatCount="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53" presetClass="entr" presetSubtype="16" repeatCount="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Luxury goods for everyone!</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a:normAutofit/>
          </a:bodyPr>
          <a:lstStyle/>
          <a:p>
            <a:r>
              <a:rPr lang="en-US" sz="2800" b="1" dirty="0"/>
              <a:t>​Plastic - a </a:t>
            </a:r>
            <a:r>
              <a:rPr lang="en-US" sz="2800" b="1" dirty="0">
                <a:solidFill>
                  <a:srgbClr val="FFFF00"/>
                </a:solidFill>
              </a:rPr>
              <a:t>Carbon Polymer</a:t>
            </a:r>
            <a:endParaRPr lang="en-US" sz="2800" b="1" dirty="0"/>
          </a:p>
          <a:p>
            <a:pPr lvl="1"/>
            <a:r>
              <a:rPr lang="en-US" sz="2400" b="1" dirty="0"/>
              <a:t>Polymer – Greek </a:t>
            </a:r>
            <a:r>
              <a:rPr lang="en-US" sz="2400" b="1" i="1" dirty="0"/>
              <a:t>poly-</a:t>
            </a:r>
            <a:r>
              <a:rPr lang="en-US" sz="2400" b="1" dirty="0"/>
              <a:t>, “many” + </a:t>
            </a:r>
            <a:r>
              <a:rPr lang="en-US" sz="2400" b="1" i="1" dirty="0"/>
              <a:t>mer</a:t>
            </a:r>
            <a:r>
              <a:rPr lang="en-US" sz="2400" b="1" dirty="0"/>
              <a:t>, “parts”</a:t>
            </a:r>
          </a:p>
          <a:p>
            <a:r>
              <a:rPr lang="en-US" sz="2800" b="1" dirty="0"/>
              <a:t>Sourcing the Carbon Molecules</a:t>
            </a:r>
          </a:p>
          <a:p>
            <a:pPr lvl="1"/>
            <a:r>
              <a:rPr lang="en-US" sz="2400" b="1" dirty="0"/>
              <a:t>&gt;99% Fossil Fuels - natural gas (90%) &amp; oil</a:t>
            </a:r>
          </a:p>
          <a:p>
            <a:pPr lvl="1"/>
            <a:endParaRPr lang="en-US" sz="2400" b="1" dirty="0"/>
          </a:p>
        </p:txBody>
      </p:sp>
      <p:pic>
        <p:nvPicPr>
          <p:cNvPr id="5" name="Picture 4">
            <a:extLst>
              <a:ext uri="{FF2B5EF4-FFF2-40B4-BE49-F238E27FC236}">
                <a16:creationId xmlns:a16="http://schemas.microsoft.com/office/drawing/2014/main" id="{AE083593-78EA-1545-B385-F5E0B166D6CE}"/>
              </a:ext>
            </a:extLst>
          </p:cNvPr>
          <p:cNvPicPr>
            <a:picLocks noChangeAspect="1"/>
          </p:cNvPicPr>
          <p:nvPr/>
        </p:nvPicPr>
        <p:blipFill>
          <a:blip r:embed="rId3"/>
          <a:stretch>
            <a:fillRect/>
          </a:stretch>
        </p:blipFill>
        <p:spPr>
          <a:xfrm>
            <a:off x="917939" y="4088519"/>
            <a:ext cx="2992580" cy="2234460"/>
          </a:xfrm>
          <a:prstGeom prst="rect">
            <a:avLst/>
          </a:prstGeom>
        </p:spPr>
      </p:pic>
      <p:pic>
        <p:nvPicPr>
          <p:cNvPr id="6" name="Picture 5">
            <a:extLst>
              <a:ext uri="{FF2B5EF4-FFF2-40B4-BE49-F238E27FC236}">
                <a16:creationId xmlns:a16="http://schemas.microsoft.com/office/drawing/2014/main" id="{798F76B5-F7B2-3C4A-83F7-1DBDF3A416FD}"/>
              </a:ext>
            </a:extLst>
          </p:cNvPr>
          <p:cNvPicPr>
            <a:picLocks noChangeAspect="1"/>
          </p:cNvPicPr>
          <p:nvPr/>
        </p:nvPicPr>
        <p:blipFill>
          <a:blip r:embed="rId4"/>
          <a:stretch>
            <a:fillRect/>
          </a:stretch>
        </p:blipFill>
        <p:spPr>
          <a:xfrm>
            <a:off x="7250186" y="1938991"/>
            <a:ext cx="4515094" cy="4484168"/>
          </a:xfrm>
          <a:prstGeom prst="rect">
            <a:avLst/>
          </a:prstGeom>
        </p:spPr>
      </p:pic>
      <p:pic>
        <p:nvPicPr>
          <p:cNvPr id="7" name="Picture 6">
            <a:extLst>
              <a:ext uri="{FF2B5EF4-FFF2-40B4-BE49-F238E27FC236}">
                <a16:creationId xmlns:a16="http://schemas.microsoft.com/office/drawing/2014/main" id="{DE362EA2-DAD9-224F-BAD3-32348F1A38CC}"/>
              </a:ext>
            </a:extLst>
          </p:cNvPr>
          <p:cNvPicPr>
            <a:picLocks noChangeAspect="1"/>
          </p:cNvPicPr>
          <p:nvPr/>
        </p:nvPicPr>
        <p:blipFill>
          <a:blip r:embed="rId5"/>
          <a:stretch>
            <a:fillRect/>
          </a:stretch>
        </p:blipFill>
        <p:spPr>
          <a:xfrm>
            <a:off x="6892080" y="2834083"/>
            <a:ext cx="3497060" cy="3497060"/>
          </a:xfrm>
          <a:prstGeom prst="rect">
            <a:avLst/>
          </a:prstGeom>
        </p:spPr>
      </p:pic>
      <p:pic>
        <p:nvPicPr>
          <p:cNvPr id="4" name="Graphic 7" descr="Fast Forward with solid fill">
            <a:extLst>
              <a:ext uri="{FF2B5EF4-FFF2-40B4-BE49-F238E27FC236}">
                <a16:creationId xmlns:a16="http://schemas.microsoft.com/office/drawing/2014/main" id="{FD0C423E-84CA-4E88-BE33-36D01B307F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52109" y="7807036"/>
            <a:ext cx="914400" cy="914400"/>
          </a:xfrm>
          <a:prstGeom prst="rect">
            <a:avLst/>
          </a:prstGeom>
        </p:spPr>
      </p:pic>
      <p:pic>
        <p:nvPicPr>
          <p:cNvPr id="8" name="Graphic 8" descr="Back with solid fill">
            <a:extLst>
              <a:ext uri="{FF2B5EF4-FFF2-40B4-BE49-F238E27FC236}">
                <a16:creationId xmlns:a16="http://schemas.microsoft.com/office/drawing/2014/main" id="{56B9E43C-0C29-42EC-A847-ADF4F6DDB0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87636" y="7890164"/>
            <a:ext cx="914400" cy="914400"/>
          </a:xfrm>
          <a:prstGeom prst="rect">
            <a:avLst/>
          </a:prstGeom>
        </p:spPr>
      </p:pic>
    </p:spTree>
    <p:extLst>
      <p:ext uri="{BB962C8B-B14F-4D97-AF65-F5344CB8AC3E}">
        <p14:creationId xmlns:p14="http://schemas.microsoft.com/office/powerpoint/2010/main" val="222789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1" fill="hold" nodeType="clickEffect">
                                  <p:stCondLst>
                                    <p:cond delay="0"/>
                                  </p:stCondLst>
                                  <p:childTnLst>
                                    <p:animEffect transition="out" filter="wipe(up)">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par>
                          <p:cTn id="32" fill="hold">
                            <p:stCondLst>
                              <p:cond delay="500"/>
                            </p:stCondLst>
                            <p:childTnLst>
                              <p:par>
                                <p:cTn id="33" presetID="55"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Luxury goods for everyone!</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537856"/>
            <a:ext cx="11045877" cy="5132768"/>
          </a:xfrm>
        </p:spPr>
        <p:txBody>
          <a:bodyPr>
            <a:normAutofit/>
          </a:bodyPr>
          <a:lstStyle/>
          <a:p>
            <a:r>
              <a:rPr lang="en-US" sz="2800" b="1" dirty="0"/>
              <a:t>​People have loved </a:t>
            </a:r>
            <a:r>
              <a:rPr lang="en-US" sz="2800" b="1" dirty="0">
                <a:solidFill>
                  <a:srgbClr val="FFFF00"/>
                </a:solidFill>
              </a:rPr>
              <a:t>carbon polymers </a:t>
            </a:r>
            <a:r>
              <a:rPr lang="en-US" sz="2800" b="1" dirty="0"/>
              <a:t>for thousands of years</a:t>
            </a:r>
          </a:p>
          <a:p>
            <a:pPr lvl="1"/>
            <a:r>
              <a:rPr lang="en-US" sz="2400" b="1" dirty="0"/>
              <a:t>Mayans, Aztecs and other Mesoamericans were processing rubber by 1600 BC</a:t>
            </a:r>
          </a:p>
          <a:p>
            <a:pPr lvl="1"/>
            <a:r>
              <a:rPr lang="en-US" sz="2400" b="1" dirty="0"/>
              <a:t>Shellac (secreted by the female Lac Bug) was used in India more than 3000 years ago</a:t>
            </a:r>
          </a:p>
          <a:p>
            <a:r>
              <a:rPr lang="en-US" sz="2800" b="1" dirty="0"/>
              <a:t>About 1838 the first synthetic plastic (PVC) was synthesized</a:t>
            </a:r>
          </a:p>
          <a:p>
            <a:r>
              <a:rPr lang="en-US" sz="2800" b="1" dirty="0"/>
              <a:t>In 1907 Leo Baekeland synthesized Bakelite</a:t>
            </a:r>
          </a:p>
          <a:p>
            <a:pPr lvl="1"/>
            <a:r>
              <a:rPr lang="en-US" sz="2400" b="1" dirty="0"/>
              <a:t>Bakelite took off</a:t>
            </a:r>
          </a:p>
        </p:txBody>
      </p:sp>
      <p:pic>
        <p:nvPicPr>
          <p:cNvPr id="5" name="Picture 4">
            <a:extLst>
              <a:ext uri="{FF2B5EF4-FFF2-40B4-BE49-F238E27FC236}">
                <a16:creationId xmlns:a16="http://schemas.microsoft.com/office/drawing/2014/main" id="{378CF38A-F6F3-C541-B38B-AE931A3AD3CD}"/>
              </a:ext>
            </a:extLst>
          </p:cNvPr>
          <p:cNvPicPr>
            <a:picLocks noChangeAspect="1"/>
          </p:cNvPicPr>
          <p:nvPr/>
        </p:nvPicPr>
        <p:blipFill>
          <a:blip r:embed="rId3"/>
          <a:stretch>
            <a:fillRect/>
          </a:stretch>
        </p:blipFill>
        <p:spPr>
          <a:xfrm>
            <a:off x="8510954" y="3767063"/>
            <a:ext cx="2952774" cy="2903562"/>
          </a:xfrm>
          <a:prstGeom prst="rect">
            <a:avLst/>
          </a:prstGeom>
        </p:spPr>
      </p:pic>
      <p:pic>
        <p:nvPicPr>
          <p:cNvPr id="9" name="Picture 8">
            <a:extLst>
              <a:ext uri="{FF2B5EF4-FFF2-40B4-BE49-F238E27FC236}">
                <a16:creationId xmlns:a16="http://schemas.microsoft.com/office/drawing/2014/main" id="{2D2A2E5E-90B9-1D4A-AB3D-75667F29A72E}"/>
              </a:ext>
            </a:extLst>
          </p:cNvPr>
          <p:cNvPicPr>
            <a:picLocks noChangeAspect="1"/>
          </p:cNvPicPr>
          <p:nvPr/>
        </p:nvPicPr>
        <p:blipFill>
          <a:blip r:embed="rId4"/>
          <a:stretch>
            <a:fillRect/>
          </a:stretch>
        </p:blipFill>
        <p:spPr>
          <a:xfrm>
            <a:off x="3985846" y="1368889"/>
            <a:ext cx="3716704" cy="3628561"/>
          </a:xfrm>
          <a:prstGeom prst="rect">
            <a:avLst/>
          </a:prstGeom>
        </p:spPr>
      </p:pic>
      <p:pic>
        <p:nvPicPr>
          <p:cNvPr id="11" name="Picture 10">
            <a:extLst>
              <a:ext uri="{FF2B5EF4-FFF2-40B4-BE49-F238E27FC236}">
                <a16:creationId xmlns:a16="http://schemas.microsoft.com/office/drawing/2014/main" id="{3764E865-8FB4-C440-873A-C54298726A8F}"/>
              </a:ext>
            </a:extLst>
          </p:cNvPr>
          <p:cNvPicPr>
            <a:picLocks noChangeAspect="1"/>
          </p:cNvPicPr>
          <p:nvPr/>
        </p:nvPicPr>
        <p:blipFill>
          <a:blip r:embed="rId5"/>
          <a:stretch>
            <a:fillRect/>
          </a:stretch>
        </p:blipFill>
        <p:spPr>
          <a:xfrm>
            <a:off x="289197" y="3183169"/>
            <a:ext cx="2610443" cy="3480591"/>
          </a:xfrm>
          <a:prstGeom prst="rect">
            <a:avLst/>
          </a:prstGeom>
        </p:spPr>
      </p:pic>
      <p:pic>
        <p:nvPicPr>
          <p:cNvPr id="13" name="Picture 12">
            <a:extLst>
              <a:ext uri="{FF2B5EF4-FFF2-40B4-BE49-F238E27FC236}">
                <a16:creationId xmlns:a16="http://schemas.microsoft.com/office/drawing/2014/main" id="{3E2DCB90-4841-3D4B-A283-6A52FB4DB91C}"/>
              </a:ext>
            </a:extLst>
          </p:cNvPr>
          <p:cNvPicPr>
            <a:picLocks noChangeAspect="1"/>
          </p:cNvPicPr>
          <p:nvPr/>
        </p:nvPicPr>
        <p:blipFill>
          <a:blip r:embed="rId6"/>
          <a:stretch>
            <a:fillRect/>
          </a:stretch>
        </p:blipFill>
        <p:spPr>
          <a:xfrm>
            <a:off x="7268309" y="472973"/>
            <a:ext cx="4534666" cy="4534666"/>
          </a:xfrm>
          <a:prstGeom prst="rect">
            <a:avLst/>
          </a:prstGeom>
        </p:spPr>
      </p:pic>
      <p:pic>
        <p:nvPicPr>
          <p:cNvPr id="15" name="Picture 14">
            <a:extLst>
              <a:ext uri="{FF2B5EF4-FFF2-40B4-BE49-F238E27FC236}">
                <a16:creationId xmlns:a16="http://schemas.microsoft.com/office/drawing/2014/main" id="{41227FDB-9DAC-3A4B-8601-F9AF35C33060}"/>
              </a:ext>
            </a:extLst>
          </p:cNvPr>
          <p:cNvPicPr>
            <a:picLocks noChangeAspect="1"/>
          </p:cNvPicPr>
          <p:nvPr/>
        </p:nvPicPr>
        <p:blipFill>
          <a:blip r:embed="rId7"/>
          <a:stretch>
            <a:fillRect/>
          </a:stretch>
        </p:blipFill>
        <p:spPr>
          <a:xfrm>
            <a:off x="222893" y="243817"/>
            <a:ext cx="4541369" cy="3406027"/>
          </a:xfrm>
          <a:prstGeom prst="rect">
            <a:avLst/>
          </a:prstGeom>
        </p:spPr>
      </p:pic>
      <p:pic>
        <p:nvPicPr>
          <p:cNvPr id="19" name="Picture 18">
            <a:extLst>
              <a:ext uri="{FF2B5EF4-FFF2-40B4-BE49-F238E27FC236}">
                <a16:creationId xmlns:a16="http://schemas.microsoft.com/office/drawing/2014/main" id="{04058447-997D-554B-B6B8-19207BA125EC}"/>
              </a:ext>
            </a:extLst>
          </p:cNvPr>
          <p:cNvPicPr>
            <a:picLocks noChangeAspect="1"/>
          </p:cNvPicPr>
          <p:nvPr/>
        </p:nvPicPr>
        <p:blipFill>
          <a:blip r:embed="rId8"/>
          <a:stretch>
            <a:fillRect/>
          </a:stretch>
        </p:blipFill>
        <p:spPr>
          <a:xfrm>
            <a:off x="4764261" y="3961381"/>
            <a:ext cx="4204839" cy="2794520"/>
          </a:xfrm>
          <a:prstGeom prst="rect">
            <a:avLst/>
          </a:prstGeom>
        </p:spPr>
      </p:pic>
      <p:pic>
        <p:nvPicPr>
          <p:cNvPr id="21" name="Picture 20">
            <a:extLst>
              <a:ext uri="{FF2B5EF4-FFF2-40B4-BE49-F238E27FC236}">
                <a16:creationId xmlns:a16="http://schemas.microsoft.com/office/drawing/2014/main" id="{85632724-906F-E041-A35D-236F608D0714}"/>
              </a:ext>
            </a:extLst>
          </p:cNvPr>
          <p:cNvPicPr>
            <a:picLocks noChangeAspect="1"/>
          </p:cNvPicPr>
          <p:nvPr/>
        </p:nvPicPr>
        <p:blipFill>
          <a:blip r:embed="rId9"/>
          <a:stretch>
            <a:fillRect/>
          </a:stretch>
        </p:blipFill>
        <p:spPr>
          <a:xfrm>
            <a:off x="2269633" y="559225"/>
            <a:ext cx="7390182" cy="5542636"/>
          </a:xfrm>
          <a:prstGeom prst="rect">
            <a:avLst/>
          </a:prstGeom>
        </p:spPr>
      </p:pic>
    </p:spTree>
    <p:extLst>
      <p:ext uri="{BB962C8B-B14F-4D97-AF65-F5344CB8AC3E}">
        <p14:creationId xmlns:p14="http://schemas.microsoft.com/office/powerpoint/2010/main" val="1756190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3"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heel(3)">
                                      <p:cBhvr>
                                        <p:cTn id="43" dur="500"/>
                                        <p:tgtEl>
                                          <p:spTgt spid="5"/>
                                        </p:tgtEl>
                                      </p:cBhvr>
                                    </p:animEffect>
                                  </p:childTnLst>
                                </p:cTn>
                              </p:par>
                            </p:childTnLst>
                          </p:cTn>
                        </p:par>
                        <p:par>
                          <p:cTn id="44" fill="hold">
                            <p:stCondLst>
                              <p:cond delay="500"/>
                            </p:stCondLst>
                            <p:childTnLst>
                              <p:par>
                                <p:cTn id="45" presetID="21" presetClass="entr" presetSubtype="4" fill="hold" nodeType="afterEffect">
                                  <p:stCondLst>
                                    <p:cond delay="500"/>
                                  </p:stCondLst>
                                  <p:childTnLst>
                                    <p:set>
                                      <p:cBhvr>
                                        <p:cTn id="46" dur="1" fill="hold">
                                          <p:stCondLst>
                                            <p:cond delay="0"/>
                                          </p:stCondLst>
                                        </p:cTn>
                                        <p:tgtEl>
                                          <p:spTgt spid="9"/>
                                        </p:tgtEl>
                                        <p:attrNameLst>
                                          <p:attrName>style.visibility</p:attrName>
                                        </p:attrNameLst>
                                      </p:cBhvr>
                                      <p:to>
                                        <p:strVal val="visible"/>
                                      </p:to>
                                    </p:set>
                                    <p:animEffect transition="in" filter="wheel(4)">
                                      <p:cBhvr>
                                        <p:cTn id="47" dur="500"/>
                                        <p:tgtEl>
                                          <p:spTgt spid="9"/>
                                        </p:tgtEl>
                                      </p:cBhvr>
                                    </p:animEffect>
                                  </p:childTnLst>
                                </p:cTn>
                              </p:par>
                            </p:childTnLst>
                          </p:cTn>
                        </p:par>
                        <p:par>
                          <p:cTn id="48" fill="hold">
                            <p:stCondLst>
                              <p:cond delay="1500"/>
                            </p:stCondLst>
                            <p:childTnLst>
                              <p:par>
                                <p:cTn id="49" presetID="21" presetClass="entr" presetSubtype="3" fill="hold" nodeType="afterEffect">
                                  <p:stCondLst>
                                    <p:cond delay="500"/>
                                  </p:stCondLst>
                                  <p:childTnLst>
                                    <p:set>
                                      <p:cBhvr>
                                        <p:cTn id="50" dur="1" fill="hold">
                                          <p:stCondLst>
                                            <p:cond delay="0"/>
                                          </p:stCondLst>
                                        </p:cTn>
                                        <p:tgtEl>
                                          <p:spTgt spid="11"/>
                                        </p:tgtEl>
                                        <p:attrNameLst>
                                          <p:attrName>style.visibility</p:attrName>
                                        </p:attrNameLst>
                                      </p:cBhvr>
                                      <p:to>
                                        <p:strVal val="visible"/>
                                      </p:to>
                                    </p:set>
                                    <p:animEffect transition="in" filter="wheel(3)">
                                      <p:cBhvr>
                                        <p:cTn id="51" dur="500"/>
                                        <p:tgtEl>
                                          <p:spTgt spid="11"/>
                                        </p:tgtEl>
                                      </p:cBhvr>
                                    </p:animEffect>
                                  </p:childTnLst>
                                </p:cTn>
                              </p:par>
                            </p:childTnLst>
                          </p:cTn>
                        </p:par>
                        <p:par>
                          <p:cTn id="52" fill="hold">
                            <p:stCondLst>
                              <p:cond delay="2500"/>
                            </p:stCondLst>
                            <p:childTnLst>
                              <p:par>
                                <p:cTn id="53" presetID="21" presetClass="entr" presetSubtype="3" fill="hold" nodeType="afterEffect">
                                  <p:stCondLst>
                                    <p:cond delay="500"/>
                                  </p:stCondLst>
                                  <p:childTnLst>
                                    <p:set>
                                      <p:cBhvr>
                                        <p:cTn id="54" dur="1" fill="hold">
                                          <p:stCondLst>
                                            <p:cond delay="0"/>
                                          </p:stCondLst>
                                        </p:cTn>
                                        <p:tgtEl>
                                          <p:spTgt spid="13"/>
                                        </p:tgtEl>
                                        <p:attrNameLst>
                                          <p:attrName>style.visibility</p:attrName>
                                        </p:attrNameLst>
                                      </p:cBhvr>
                                      <p:to>
                                        <p:strVal val="visible"/>
                                      </p:to>
                                    </p:set>
                                    <p:animEffect transition="in" filter="wheel(3)">
                                      <p:cBhvr>
                                        <p:cTn id="55" dur="500"/>
                                        <p:tgtEl>
                                          <p:spTgt spid="13"/>
                                        </p:tgtEl>
                                      </p:cBhvr>
                                    </p:animEffect>
                                  </p:childTnLst>
                                </p:cTn>
                              </p:par>
                            </p:childTnLst>
                          </p:cTn>
                        </p:par>
                        <p:par>
                          <p:cTn id="56" fill="hold">
                            <p:stCondLst>
                              <p:cond delay="3500"/>
                            </p:stCondLst>
                            <p:childTnLst>
                              <p:par>
                                <p:cTn id="57" presetID="21" presetClass="entr" presetSubtype="3" fill="hold" nodeType="afterEffect">
                                  <p:stCondLst>
                                    <p:cond delay="500"/>
                                  </p:stCondLst>
                                  <p:childTnLst>
                                    <p:set>
                                      <p:cBhvr>
                                        <p:cTn id="58" dur="1" fill="hold">
                                          <p:stCondLst>
                                            <p:cond delay="0"/>
                                          </p:stCondLst>
                                        </p:cTn>
                                        <p:tgtEl>
                                          <p:spTgt spid="15"/>
                                        </p:tgtEl>
                                        <p:attrNameLst>
                                          <p:attrName>style.visibility</p:attrName>
                                        </p:attrNameLst>
                                      </p:cBhvr>
                                      <p:to>
                                        <p:strVal val="visible"/>
                                      </p:to>
                                    </p:set>
                                    <p:animEffect transition="in" filter="wheel(3)">
                                      <p:cBhvr>
                                        <p:cTn id="59" dur="500"/>
                                        <p:tgtEl>
                                          <p:spTgt spid="15"/>
                                        </p:tgtEl>
                                      </p:cBhvr>
                                    </p:animEffect>
                                  </p:childTnLst>
                                </p:cTn>
                              </p:par>
                            </p:childTnLst>
                          </p:cTn>
                        </p:par>
                        <p:par>
                          <p:cTn id="60" fill="hold">
                            <p:stCondLst>
                              <p:cond delay="4500"/>
                            </p:stCondLst>
                            <p:childTnLst>
                              <p:par>
                                <p:cTn id="61" presetID="21" presetClass="entr" presetSubtype="3" fill="hold" nodeType="afterEffect">
                                  <p:stCondLst>
                                    <p:cond delay="500"/>
                                  </p:stCondLst>
                                  <p:childTnLst>
                                    <p:set>
                                      <p:cBhvr>
                                        <p:cTn id="62" dur="1" fill="hold">
                                          <p:stCondLst>
                                            <p:cond delay="0"/>
                                          </p:stCondLst>
                                        </p:cTn>
                                        <p:tgtEl>
                                          <p:spTgt spid="19"/>
                                        </p:tgtEl>
                                        <p:attrNameLst>
                                          <p:attrName>style.visibility</p:attrName>
                                        </p:attrNameLst>
                                      </p:cBhvr>
                                      <p:to>
                                        <p:strVal val="visible"/>
                                      </p:to>
                                    </p:set>
                                    <p:animEffect transition="in" filter="wheel(3)">
                                      <p:cBhvr>
                                        <p:cTn id="63" dur="500"/>
                                        <p:tgtEl>
                                          <p:spTgt spid="19"/>
                                        </p:tgtEl>
                                      </p:cBhvr>
                                    </p:animEffect>
                                  </p:childTnLst>
                                </p:cTn>
                              </p:par>
                            </p:childTnLst>
                          </p:cTn>
                        </p:par>
                        <p:par>
                          <p:cTn id="64" fill="hold">
                            <p:stCondLst>
                              <p:cond delay="5500"/>
                            </p:stCondLst>
                            <p:childTnLst>
                              <p:par>
                                <p:cTn id="65" presetID="9" presetClass="entr" presetSubtype="0" fill="hold" nodeType="afterEffect">
                                  <p:stCondLst>
                                    <p:cond delay="1500"/>
                                  </p:stCondLst>
                                  <p:childTnLst>
                                    <p:set>
                                      <p:cBhvr>
                                        <p:cTn id="66" dur="1" fill="hold">
                                          <p:stCondLst>
                                            <p:cond delay="0"/>
                                          </p:stCondLst>
                                        </p:cTn>
                                        <p:tgtEl>
                                          <p:spTgt spid="21"/>
                                        </p:tgtEl>
                                        <p:attrNameLst>
                                          <p:attrName>style.visibility</p:attrName>
                                        </p:attrNameLst>
                                      </p:cBhvr>
                                      <p:to>
                                        <p:strVal val="visible"/>
                                      </p:to>
                                    </p:set>
                                    <p:animEffect transition="in" filter="dissolve">
                                      <p:cBhvr>
                                        <p:cTn id="6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Luxury goods for everyone!</a:t>
            </a:r>
          </a:p>
        </p:txBody>
      </p:sp>
      <p:pic>
        <p:nvPicPr>
          <p:cNvPr id="5" name="Content Placeholder 4">
            <a:extLst>
              <a:ext uri="{FF2B5EF4-FFF2-40B4-BE49-F238E27FC236}">
                <a16:creationId xmlns:a16="http://schemas.microsoft.com/office/drawing/2014/main" id="{62D3056E-2D68-C444-9369-223DAA587853}"/>
              </a:ext>
            </a:extLst>
          </p:cNvPr>
          <p:cNvPicPr>
            <a:picLocks noGrp="1" noChangeAspect="1"/>
          </p:cNvPicPr>
          <p:nvPr>
            <p:ph idx="1"/>
          </p:nvPr>
        </p:nvPicPr>
        <p:blipFill>
          <a:blip r:embed="rId3"/>
          <a:stretch>
            <a:fillRect/>
          </a:stretch>
        </p:blipFill>
        <p:spPr>
          <a:xfrm>
            <a:off x="3374967" y="1588731"/>
            <a:ext cx="4698105" cy="4868945"/>
          </a:xfrm>
        </p:spPr>
      </p:pic>
      <p:pic>
        <p:nvPicPr>
          <p:cNvPr id="7" name="Picture 6">
            <a:extLst>
              <a:ext uri="{FF2B5EF4-FFF2-40B4-BE49-F238E27FC236}">
                <a16:creationId xmlns:a16="http://schemas.microsoft.com/office/drawing/2014/main" id="{64E34CB1-8F0D-4246-BBDD-0ACF68B107B7}"/>
              </a:ext>
            </a:extLst>
          </p:cNvPr>
          <p:cNvPicPr>
            <a:picLocks noChangeAspect="1"/>
          </p:cNvPicPr>
          <p:nvPr/>
        </p:nvPicPr>
        <p:blipFill>
          <a:blip r:embed="rId4"/>
          <a:stretch>
            <a:fillRect/>
          </a:stretch>
        </p:blipFill>
        <p:spPr>
          <a:xfrm>
            <a:off x="414811" y="2933194"/>
            <a:ext cx="3020662" cy="3516239"/>
          </a:xfrm>
          <a:prstGeom prst="rect">
            <a:avLst/>
          </a:prstGeom>
        </p:spPr>
      </p:pic>
      <p:pic>
        <p:nvPicPr>
          <p:cNvPr id="9" name="Picture 8">
            <a:extLst>
              <a:ext uri="{FF2B5EF4-FFF2-40B4-BE49-F238E27FC236}">
                <a16:creationId xmlns:a16="http://schemas.microsoft.com/office/drawing/2014/main" id="{DDD647E7-AEAC-B547-8FA5-F05B7DF89045}"/>
              </a:ext>
            </a:extLst>
          </p:cNvPr>
          <p:cNvPicPr>
            <a:picLocks noChangeAspect="1"/>
          </p:cNvPicPr>
          <p:nvPr/>
        </p:nvPicPr>
        <p:blipFill>
          <a:blip r:embed="rId5"/>
          <a:stretch>
            <a:fillRect/>
          </a:stretch>
        </p:blipFill>
        <p:spPr>
          <a:xfrm>
            <a:off x="5940811" y="3971925"/>
            <a:ext cx="5355091" cy="2661318"/>
          </a:xfrm>
          <a:prstGeom prst="rect">
            <a:avLst/>
          </a:prstGeom>
        </p:spPr>
      </p:pic>
      <p:pic>
        <p:nvPicPr>
          <p:cNvPr id="11" name="Picture 10">
            <a:extLst>
              <a:ext uri="{FF2B5EF4-FFF2-40B4-BE49-F238E27FC236}">
                <a16:creationId xmlns:a16="http://schemas.microsoft.com/office/drawing/2014/main" id="{76D4DE9D-C9C2-524A-9E5E-6E470E96FE56}"/>
              </a:ext>
            </a:extLst>
          </p:cNvPr>
          <p:cNvPicPr>
            <a:picLocks noChangeAspect="1"/>
          </p:cNvPicPr>
          <p:nvPr/>
        </p:nvPicPr>
        <p:blipFill>
          <a:blip r:embed="rId6"/>
          <a:stretch>
            <a:fillRect/>
          </a:stretch>
        </p:blipFill>
        <p:spPr>
          <a:xfrm>
            <a:off x="668405" y="1107431"/>
            <a:ext cx="5272406" cy="2688927"/>
          </a:xfrm>
          <a:prstGeom prst="rect">
            <a:avLst/>
          </a:prstGeom>
        </p:spPr>
      </p:pic>
      <p:pic>
        <p:nvPicPr>
          <p:cNvPr id="13" name="Picture 12">
            <a:extLst>
              <a:ext uri="{FF2B5EF4-FFF2-40B4-BE49-F238E27FC236}">
                <a16:creationId xmlns:a16="http://schemas.microsoft.com/office/drawing/2014/main" id="{D9B49462-7630-5B41-BD55-F38EF62BF07A}"/>
              </a:ext>
            </a:extLst>
          </p:cNvPr>
          <p:cNvPicPr>
            <a:picLocks noChangeAspect="1"/>
          </p:cNvPicPr>
          <p:nvPr/>
        </p:nvPicPr>
        <p:blipFill>
          <a:blip r:embed="rId7"/>
          <a:stretch>
            <a:fillRect/>
          </a:stretch>
        </p:blipFill>
        <p:spPr>
          <a:xfrm>
            <a:off x="8552336" y="558944"/>
            <a:ext cx="3179798" cy="2374249"/>
          </a:xfrm>
          <a:prstGeom prst="rect">
            <a:avLst/>
          </a:prstGeom>
        </p:spPr>
      </p:pic>
      <p:pic>
        <p:nvPicPr>
          <p:cNvPr id="15" name="Picture 14">
            <a:extLst>
              <a:ext uri="{FF2B5EF4-FFF2-40B4-BE49-F238E27FC236}">
                <a16:creationId xmlns:a16="http://schemas.microsoft.com/office/drawing/2014/main" id="{1A69EA91-C56A-3542-A7BF-01351075C47A}"/>
              </a:ext>
            </a:extLst>
          </p:cNvPr>
          <p:cNvPicPr>
            <a:picLocks noChangeAspect="1"/>
          </p:cNvPicPr>
          <p:nvPr/>
        </p:nvPicPr>
        <p:blipFill>
          <a:blip r:embed="rId8"/>
          <a:stretch>
            <a:fillRect/>
          </a:stretch>
        </p:blipFill>
        <p:spPr>
          <a:xfrm>
            <a:off x="7607949" y="1284212"/>
            <a:ext cx="2586035" cy="3407101"/>
          </a:xfrm>
          <a:prstGeom prst="rect">
            <a:avLst/>
          </a:prstGeom>
        </p:spPr>
      </p:pic>
      <p:pic>
        <p:nvPicPr>
          <p:cNvPr id="17" name="Picture 16">
            <a:extLst>
              <a:ext uri="{FF2B5EF4-FFF2-40B4-BE49-F238E27FC236}">
                <a16:creationId xmlns:a16="http://schemas.microsoft.com/office/drawing/2014/main" id="{21664211-9C21-5A4E-96A9-DA2D669E0359}"/>
              </a:ext>
            </a:extLst>
          </p:cNvPr>
          <p:cNvPicPr>
            <a:picLocks noChangeAspect="1"/>
          </p:cNvPicPr>
          <p:nvPr/>
        </p:nvPicPr>
        <p:blipFill>
          <a:blip r:embed="rId9"/>
          <a:stretch>
            <a:fillRect/>
          </a:stretch>
        </p:blipFill>
        <p:spPr>
          <a:xfrm>
            <a:off x="2840164" y="2987630"/>
            <a:ext cx="3401722" cy="1968589"/>
          </a:xfrm>
          <a:prstGeom prst="rect">
            <a:avLst/>
          </a:prstGeom>
        </p:spPr>
      </p:pic>
      <p:pic>
        <p:nvPicPr>
          <p:cNvPr id="21" name="Picture 20">
            <a:extLst>
              <a:ext uri="{FF2B5EF4-FFF2-40B4-BE49-F238E27FC236}">
                <a16:creationId xmlns:a16="http://schemas.microsoft.com/office/drawing/2014/main" id="{8FCBE784-C801-9140-B9F5-2FEDC54364B4}"/>
              </a:ext>
            </a:extLst>
          </p:cNvPr>
          <p:cNvPicPr>
            <a:picLocks noChangeAspect="1"/>
          </p:cNvPicPr>
          <p:nvPr/>
        </p:nvPicPr>
        <p:blipFill>
          <a:blip r:embed="rId10"/>
          <a:stretch>
            <a:fillRect/>
          </a:stretch>
        </p:blipFill>
        <p:spPr>
          <a:xfrm>
            <a:off x="4766521" y="86896"/>
            <a:ext cx="3639200" cy="2725168"/>
          </a:xfrm>
          <a:prstGeom prst="rect">
            <a:avLst/>
          </a:prstGeom>
        </p:spPr>
      </p:pic>
    </p:spTree>
    <p:extLst>
      <p:ext uri="{BB962C8B-B14F-4D97-AF65-F5344CB8AC3E}">
        <p14:creationId xmlns:p14="http://schemas.microsoft.com/office/powerpoint/2010/main" val="849041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6" repeatCount="0" fill="hold" nodeType="after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3500"/>
                            </p:stCondLst>
                            <p:childTnLst>
                              <p:par>
                                <p:cTn id="15" presetID="2" presetClass="entr" presetSubtype="1" fill="hold" nodeType="afterEffect">
                                  <p:stCondLst>
                                    <p:cond delay="20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20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8500"/>
                            </p:stCondLst>
                            <p:childTnLst>
                              <p:par>
                                <p:cTn id="25" presetID="2" presetClass="entr" presetSubtype="12" fill="hold" nodeType="afterEffect">
                                  <p:stCondLst>
                                    <p:cond delay="2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11000"/>
                            </p:stCondLst>
                            <p:childTnLst>
                              <p:par>
                                <p:cTn id="30" presetID="2" presetClass="entr" presetSubtype="9" fill="hold" nodeType="afterEffect">
                                  <p:stCondLst>
                                    <p:cond delay="20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1+#ppt_w/2"/>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plastic was embedded in our culture</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a:extLst>
                  <a:ext uri="{FF2B5EF4-FFF2-40B4-BE49-F238E27FC236}">
                    <a16:creationId xmlns:a16="http://schemas.microsoft.com/office/drawing/2014/main" id="{E326E111-4102-D744-95F3-764C76F6F19F}"/>
                  </a:ext>
                </a:extLst>
              </p:cNvPr>
              <p:cNvGraphicFramePr>
                <a:graphicFrameLocks noGrp="1"/>
              </p:cNvGraphicFramePr>
              <p:nvPr>
                <p:ph idx="1"/>
                <p:extLst>
                  <p:ext uri="{D42A27DB-BD31-4B8C-83A1-F6EECF244321}">
                    <p14:modId xmlns:p14="http://schemas.microsoft.com/office/powerpoint/2010/main" val="3090250519"/>
                  </p:ext>
                </p:extLst>
              </p:nvPr>
            </p:nvGraphicFramePr>
            <p:xfrm>
              <a:off x="1141411" y="1441301"/>
              <a:ext cx="9906000" cy="5070762"/>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ntent Placeholder 3">
                <a:extLst>
                  <a:ext uri="{FF2B5EF4-FFF2-40B4-BE49-F238E27FC236}">
                    <a16:creationId xmlns:a16="http://schemas.microsoft.com/office/drawing/2014/main" id="{E326E111-4102-D744-95F3-764C76F6F19F}"/>
                  </a:ext>
                </a:extLst>
              </p:cNvPr>
              <p:cNvPicPr>
                <a:picLocks noGrp="1" noRot="1" noChangeAspect="1" noMove="1" noResize="1" noEditPoints="1" noAdjustHandles="1" noChangeArrowheads="1" noChangeShapeType="1"/>
              </p:cNvPicPr>
              <p:nvPr/>
            </p:nvPicPr>
            <p:blipFill>
              <a:blip r:embed="rId4"/>
              <a:stretch>
                <a:fillRect/>
              </a:stretch>
            </p:blipFill>
            <p:spPr>
              <a:xfrm>
                <a:off x="1141411" y="1441301"/>
                <a:ext cx="9906000" cy="5070762"/>
              </a:xfrm>
              <a:prstGeom prst="rect">
                <a:avLst/>
              </a:prstGeom>
            </p:spPr>
          </p:pic>
        </mc:Fallback>
      </mc:AlternateContent>
    </p:spTree>
    <p:extLst>
      <p:ext uri="{BB962C8B-B14F-4D97-AF65-F5344CB8AC3E}">
        <p14:creationId xmlns:p14="http://schemas.microsoft.com/office/powerpoint/2010/main" val="166489161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And embedded in our planet</a:t>
            </a:r>
          </a:p>
        </p:txBody>
      </p:sp>
      <p:sp>
        <p:nvSpPr>
          <p:cNvPr id="4" name="Content Placeholder 3">
            <a:extLst>
              <a:ext uri="{FF2B5EF4-FFF2-40B4-BE49-F238E27FC236}">
                <a16:creationId xmlns:a16="http://schemas.microsoft.com/office/drawing/2014/main" id="{68BAA615-A7BF-064C-A47B-D9817AB607A1}"/>
              </a:ext>
            </a:extLst>
          </p:cNvPr>
          <p:cNvSpPr>
            <a:spLocks noGrp="1"/>
          </p:cNvSpPr>
          <p:nvPr>
            <p:ph idx="1"/>
          </p:nvPr>
        </p:nvSpPr>
        <p:spPr>
          <a:xfrm>
            <a:off x="1357745" y="5846618"/>
            <a:ext cx="9351819" cy="900546"/>
          </a:xfrm>
        </p:spPr>
        <p:txBody>
          <a:bodyPr>
            <a:normAutofit lnSpcReduction="10000"/>
          </a:bodyPr>
          <a:lstStyle/>
          <a:p>
            <a:pPr marL="0" indent="0">
              <a:buNone/>
            </a:pPr>
            <a:r>
              <a:rPr lang="en-US" dirty="0"/>
              <a:t>Bali’s famous beaches beaches are being buried by </a:t>
            </a:r>
            <a:r>
              <a:rPr lang="en-US" b="1" dirty="0">
                <a:solidFill>
                  <a:srgbClr val="FFFF00"/>
                </a:solidFill>
              </a:rPr>
              <a:t>30 to 60 tons of plastic rubbish each day – not a misprint! </a:t>
            </a:r>
            <a:r>
              <a:rPr lang="en-US" sz="2000" b="1" dirty="0"/>
              <a:t>– January 2021</a:t>
            </a:r>
          </a:p>
        </p:txBody>
      </p:sp>
      <p:pic>
        <p:nvPicPr>
          <p:cNvPr id="7" name="Picture 6">
            <a:extLst>
              <a:ext uri="{FF2B5EF4-FFF2-40B4-BE49-F238E27FC236}">
                <a16:creationId xmlns:a16="http://schemas.microsoft.com/office/drawing/2014/main" id="{1EB15B2A-5035-E749-96FC-F0D03FE9FEFE}"/>
              </a:ext>
            </a:extLst>
          </p:cNvPr>
          <p:cNvPicPr>
            <a:picLocks noChangeAspect="1"/>
          </p:cNvPicPr>
          <p:nvPr/>
        </p:nvPicPr>
        <p:blipFill>
          <a:blip r:embed="rId3"/>
          <a:stretch>
            <a:fillRect/>
          </a:stretch>
        </p:blipFill>
        <p:spPr>
          <a:xfrm>
            <a:off x="2770908" y="1257300"/>
            <a:ext cx="6220691" cy="4665518"/>
          </a:xfrm>
          <a:prstGeom prst="rect">
            <a:avLst/>
          </a:prstGeom>
        </p:spPr>
      </p:pic>
    </p:spTree>
    <p:extLst>
      <p:ext uri="{BB962C8B-B14F-4D97-AF65-F5344CB8AC3E}">
        <p14:creationId xmlns:p14="http://schemas.microsoft.com/office/powerpoint/2010/main" val="103807679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54B0B-9249-2F45-879B-0A237D915A04}"/>
              </a:ext>
            </a:extLst>
          </p:cNvPr>
          <p:cNvPicPr>
            <a:picLocks noChangeAspect="1"/>
          </p:cNvPicPr>
          <p:nvPr/>
        </p:nvPicPr>
        <p:blipFill>
          <a:blip r:embed="rId3"/>
          <a:stretch>
            <a:fillRect/>
          </a:stretch>
        </p:blipFill>
        <p:spPr>
          <a:xfrm>
            <a:off x="516854" y="1342008"/>
            <a:ext cx="11150572" cy="5328616"/>
          </a:xfrm>
          <a:prstGeom prst="rect">
            <a:avLst/>
          </a:prstGeom>
        </p:spPr>
      </p:pic>
      <p:sp>
        <p:nvSpPr>
          <p:cNvPr id="2" name="Title 1">
            <a:extLst>
              <a:ext uri="{FF2B5EF4-FFF2-40B4-BE49-F238E27FC236}">
                <a16:creationId xmlns:a16="http://schemas.microsoft.com/office/drawing/2014/main" id="{4176D8AC-64F8-E643-BB33-DAAEFA907B46}"/>
              </a:ext>
            </a:extLst>
          </p:cNvPr>
          <p:cNvSpPr>
            <a:spLocks noGrp="1"/>
          </p:cNvSpPr>
          <p:nvPr>
            <p:ph type="title"/>
          </p:nvPr>
        </p:nvSpPr>
        <p:spPr>
          <a:xfrm>
            <a:off x="1141413" y="618518"/>
            <a:ext cx="9905998" cy="794646"/>
          </a:xfrm>
        </p:spPr>
        <p:txBody>
          <a:bodyPr/>
          <a:lstStyle/>
          <a:p>
            <a:pPr algn="ctr"/>
            <a:r>
              <a:rPr lang="en-US" dirty="0"/>
              <a:t>Luxury goods for everyone!</a:t>
            </a:r>
          </a:p>
        </p:txBody>
      </p:sp>
      <p:sp>
        <p:nvSpPr>
          <p:cNvPr id="3" name="Content Placeholder 2">
            <a:extLst>
              <a:ext uri="{FF2B5EF4-FFF2-40B4-BE49-F238E27FC236}">
                <a16:creationId xmlns:a16="http://schemas.microsoft.com/office/drawing/2014/main" id="{D70720E0-1DB3-0C44-8BF2-E21D003DFCE9}"/>
              </a:ext>
            </a:extLst>
          </p:cNvPr>
          <p:cNvSpPr>
            <a:spLocks noGrp="1"/>
          </p:cNvSpPr>
          <p:nvPr>
            <p:ph idx="1"/>
          </p:nvPr>
        </p:nvSpPr>
        <p:spPr>
          <a:xfrm>
            <a:off x="571500" y="1290206"/>
            <a:ext cx="11045877" cy="5132768"/>
          </a:xfrm>
        </p:spPr>
        <p:txBody>
          <a:bodyPr>
            <a:normAutofit/>
          </a:bodyPr>
          <a:lstStyle/>
          <a:p>
            <a:r>
              <a:rPr lang="en-US" sz="2800" b="1" dirty="0">
                <a:solidFill>
                  <a:srgbClr val="C00000"/>
                </a:solidFill>
              </a:rPr>
              <a:t>US produces more than 230 lbs. of plastic / person / year</a:t>
            </a:r>
          </a:p>
          <a:p>
            <a:r>
              <a:rPr lang="en-US" sz="2800" b="1" dirty="0">
                <a:solidFill>
                  <a:srgbClr val="C00000"/>
                </a:solidFill>
              </a:rPr>
              <a:t>Worldwide - 10 Billion tons since the 1950s</a:t>
            </a:r>
          </a:p>
          <a:p>
            <a:r>
              <a:rPr lang="en-US" sz="2800" b="1" dirty="0">
                <a:solidFill>
                  <a:srgbClr val="C00000"/>
                </a:solidFill>
              </a:rPr>
              <a:t>Laws to limit single use plastic</a:t>
            </a:r>
            <a:endParaRPr lang="en-US" sz="2400" b="1" dirty="0">
              <a:solidFill>
                <a:srgbClr val="C00000"/>
              </a:solidFill>
            </a:endParaRPr>
          </a:p>
          <a:p>
            <a:pPr lvl="1"/>
            <a:r>
              <a:rPr lang="en-US" sz="2400" b="1" dirty="0">
                <a:solidFill>
                  <a:srgbClr val="C00000"/>
                </a:solidFill>
              </a:rPr>
              <a:t>Small decline in narrow segments</a:t>
            </a:r>
          </a:p>
          <a:p>
            <a:pPr lvl="1"/>
            <a:r>
              <a:rPr lang="en-US" sz="2400" b="1" dirty="0">
                <a:solidFill>
                  <a:srgbClr val="C00000"/>
                </a:solidFill>
              </a:rPr>
              <a:t>WI outlawed plastic bag bans – “A ban on bans”</a:t>
            </a:r>
          </a:p>
          <a:p>
            <a:pPr marL="457200" lvl="1" indent="0">
              <a:buNone/>
            </a:pPr>
            <a:endParaRPr lang="en-US" sz="2400" b="1" dirty="0">
              <a:solidFill>
                <a:srgbClr val="C00000"/>
              </a:solidFill>
            </a:endParaRPr>
          </a:p>
          <a:p>
            <a:pPr lvl="1"/>
            <a:endParaRPr lang="en-US" sz="2400" b="1" dirty="0">
              <a:solidFill>
                <a:srgbClr val="C00000"/>
              </a:solidFill>
            </a:endParaRPr>
          </a:p>
          <a:p>
            <a:endParaRPr lang="en-US" sz="2200" b="1" dirty="0">
              <a:solidFill>
                <a:srgbClr val="C00000"/>
              </a:solidFill>
            </a:endParaRPr>
          </a:p>
        </p:txBody>
      </p:sp>
    </p:spTree>
    <p:extLst>
      <p:ext uri="{BB962C8B-B14F-4D97-AF65-F5344CB8AC3E}">
        <p14:creationId xmlns:p14="http://schemas.microsoft.com/office/powerpoint/2010/main" val="16909466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7.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30.png"/></Relationships>
</file>

<file path=ppt/webextensions/webextension1.xml><?xml version="1.0" encoding="utf-8"?>
<we:webextension xmlns:we="http://schemas.microsoft.com/office/webextensions/webextension/2010/11" id="{8A5E3891-DE8A-9C40-A0F4-4103A506A43C}">
  <we:reference id="wa104221182" version="3.3.0.0" store="en-US" storeType="OMEX"/>
  <we:alternateReferences>
    <we:reference id="wa104221182" version="3.3.0.0" store="wa104221182" storeType="OMEX"/>
  </we:alternateReferences>
  <we:properties>
    <we:property name="autoplay" value="0"/>
    <we:property name="endtime" value="0"/>
    <we:property name="slideId" value="267"/>
    <we:property name="starttime" value="0"/>
    <we:property name="vid" value="&quot;https://www.youtube.com/watch?v=eMtLdE5Zq-8&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54E39ADD-29A5-DE4E-8328-9347FA030210}">
  <we:reference id="wa104221182" version="3.3.0.0" store="en-US" storeType="OMEX"/>
  <we:alternateReferences>
    <we:reference id="wa104221182" version="3.3.0.0" store="wa104221182" storeType="OMEX"/>
  </we:alternateReferences>
  <we:properties>
    <we:property name="autoplay" value="0"/>
    <we:property name="endtime" value="0"/>
    <we:property name="slideId" value="299"/>
    <we:property name="starttime" value="0"/>
    <we:property name="vid" value="&quot;https://www.youtube.com/watch?v=9jkUPahh7to&amp;t=3s&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{35729BFF-0E2F-704F-9A0C-7AB61CE18469}tf10001122</Template>
  <TotalTime>37046</TotalTime>
  <Words>2531</Words>
  <Application>Microsoft Macintosh PowerPoint</Application>
  <PresentationFormat>Widescreen</PresentationFormat>
  <Paragraphs>279</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Tw Cen MT</vt:lpstr>
      <vt:lpstr>Circuit</vt:lpstr>
      <vt:lpstr>Plastic Doesn’t Grow on Trees</vt:lpstr>
      <vt:lpstr>PowerPoint Presentation</vt:lpstr>
      <vt:lpstr>Plastic Preview</vt:lpstr>
      <vt:lpstr>Luxury goods for everyone!</vt:lpstr>
      <vt:lpstr>Luxury goods for everyone!</vt:lpstr>
      <vt:lpstr>Luxury goods for everyone!</vt:lpstr>
      <vt:lpstr>plastic was embedded in our culture</vt:lpstr>
      <vt:lpstr>And embedded in our planet</vt:lpstr>
      <vt:lpstr>Luxury goods for everyone!</vt:lpstr>
      <vt:lpstr>Why do we use plastic?</vt:lpstr>
      <vt:lpstr>Where do we find plastic every Day?</vt:lpstr>
      <vt:lpstr>Where does plastic go after it’s used?</vt:lpstr>
      <vt:lpstr>Industry’s role</vt:lpstr>
      <vt:lpstr>PowerPoint Presentation</vt:lpstr>
      <vt:lpstr>The Climate COST of Plastic</vt:lpstr>
      <vt:lpstr>The Climate COST of Plastic</vt:lpstr>
      <vt:lpstr>The Climate COST of Plastic</vt:lpstr>
      <vt:lpstr>The Climate COST of Plastic</vt:lpstr>
      <vt:lpstr>Where do we go from here</vt:lpstr>
      <vt:lpstr>Where do we go from here</vt:lpstr>
      <vt:lpstr>Where do we go from here</vt:lpstr>
      <vt:lpstr>Where do we go from here</vt:lpstr>
      <vt:lpstr>Where do we go from here</vt:lpstr>
      <vt:lpstr>Where do we go from here</vt:lpstr>
      <vt:lpstr>references</vt:lpstr>
      <vt:lpstr>references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653</cp:revision>
  <cp:lastPrinted>2021-11-02T18:37:08Z</cp:lastPrinted>
  <dcterms:created xsi:type="dcterms:W3CDTF">2021-08-05T23:45:46Z</dcterms:created>
  <dcterms:modified xsi:type="dcterms:W3CDTF">2021-11-09T18:29:52Z</dcterms:modified>
</cp:coreProperties>
</file>